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5" r:id="rId4"/>
    <p:sldId id="258" r:id="rId5"/>
    <p:sldId id="327" r:id="rId6"/>
    <p:sldId id="266" r:id="rId7"/>
    <p:sldId id="267" r:id="rId8"/>
    <p:sldId id="268" r:id="rId9"/>
    <p:sldId id="269" r:id="rId10"/>
    <p:sldId id="270" r:id="rId11"/>
    <p:sldId id="282" r:id="rId12"/>
    <p:sldId id="335" r:id="rId13"/>
    <p:sldId id="271" r:id="rId14"/>
    <p:sldId id="284" r:id="rId15"/>
    <p:sldId id="273" r:id="rId16"/>
    <p:sldId id="336" r:id="rId17"/>
    <p:sldId id="283" r:id="rId18"/>
    <p:sldId id="274" r:id="rId19"/>
    <p:sldId id="337" r:id="rId20"/>
    <p:sldId id="285" r:id="rId21"/>
    <p:sldId id="275" r:id="rId22"/>
    <p:sldId id="338" r:id="rId23"/>
    <p:sldId id="286" r:id="rId24"/>
    <p:sldId id="276" r:id="rId25"/>
    <p:sldId id="339" r:id="rId26"/>
    <p:sldId id="287" r:id="rId27"/>
    <p:sldId id="331" r:id="rId28"/>
    <p:sldId id="332" r:id="rId29"/>
    <p:sldId id="278" r:id="rId30"/>
    <p:sldId id="279" r:id="rId31"/>
    <p:sldId id="280" r:id="rId32"/>
    <p:sldId id="281" r:id="rId33"/>
    <p:sldId id="288" r:id="rId34"/>
    <p:sldId id="289" r:id="rId35"/>
    <p:sldId id="290" r:id="rId36"/>
    <p:sldId id="291" r:id="rId37"/>
    <p:sldId id="292" r:id="rId38"/>
    <p:sldId id="299" r:id="rId39"/>
    <p:sldId id="301" r:id="rId40"/>
    <p:sldId id="302" r:id="rId41"/>
    <p:sldId id="312" r:id="rId42"/>
    <p:sldId id="303" r:id="rId43"/>
    <p:sldId id="304" r:id="rId44"/>
    <p:sldId id="305" r:id="rId45"/>
    <p:sldId id="311" r:id="rId46"/>
    <p:sldId id="307" r:id="rId47"/>
    <p:sldId id="322" r:id="rId48"/>
    <p:sldId id="323" r:id="rId49"/>
    <p:sldId id="313" r:id="rId50"/>
    <p:sldId id="315" r:id="rId51"/>
    <p:sldId id="318" r:id="rId52"/>
    <p:sldId id="324" r:id="rId53"/>
    <p:sldId id="319" r:id="rId54"/>
    <p:sldId id="325" r:id="rId55"/>
    <p:sldId id="320" r:id="rId56"/>
    <p:sldId id="321" r:id="rId57"/>
    <p:sldId id="316" r:id="rId58"/>
    <p:sldId id="298" r:id="rId59"/>
  </p:sldIdLst>
  <p:sldSz cx="18288000" cy="10287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Pretendard SemiBold" panose="020B0600000101010101" charset="-127"/>
      <p:bold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Cormorant SemiBold" panose="020B0600000101010101" charset="0"/>
      <p:bold r:id="rId68"/>
    </p:embeddedFont>
    <p:embeddedFont>
      <p:font typeface="Pretendard Medium" panose="020B0600000101010101" charset="-127"/>
      <p:bold r:id="rId69"/>
    </p:embeddedFont>
    <p:embeddedFont>
      <p:font typeface="Cormorant Bold" panose="020B0600000101010101" charset="0"/>
      <p:bold r:id="rId70"/>
    </p:embeddedFont>
    <p:embeddedFont>
      <p:font typeface="Pretendard Light" panose="020B0600000101010101" charset="-127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8B9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17" autoAdjust="0"/>
  </p:normalViewPr>
  <p:slideViewPr>
    <p:cSldViewPr>
      <p:cViewPr varScale="1">
        <p:scale>
          <a:sx n="103" d="100"/>
          <a:sy n="103" d="100"/>
        </p:scale>
        <p:origin x="5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685D-91E1-4D87-86DD-996C6678F21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A6125-44CD-4905-A341-EF94508AC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0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1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4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95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65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6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67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6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5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26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5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4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6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7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4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70854" y="10595886"/>
            <a:ext cx="3707607" cy="28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6109538" y="10595887"/>
            <a:ext cx="4035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5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9E6CF70C-E548-41CE-AEEE-C28292986A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10850" y="1135619"/>
            <a:ext cx="6465585" cy="8015763"/>
          </a:xfrm>
          <a:prstGeom prst="roundRect">
            <a:avLst>
              <a:gd name="adj" fmla="val 385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1371600" rtl="0" eaLnBrk="1" fontAlgn="auto" latinLnBrk="1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342900" marR="0" lvl="0" indent="-342900" algn="l" defTabSz="1371600" rtl="0" eaLnBrk="1" fontAlgn="auto" latinLnBrk="1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546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6.png"/><Relationship Id="rId7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4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4.png"/><Relationship Id="rId7" Type="http://schemas.openxmlformats.org/officeDocument/2006/relationships/image" Target="../media/image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4.png"/><Relationship Id="rId7" Type="http://schemas.openxmlformats.org/officeDocument/2006/relationships/image" Target="../media/image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.png"/><Relationship Id="rId7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4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7.png"/><Relationship Id="rId9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10.png"/><Relationship Id="rId5" Type="http://schemas.openxmlformats.org/officeDocument/2006/relationships/image" Target="../media/image10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7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23622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98450"/>
            <a:ext cx="165481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1587500"/>
            <a:ext cx="1369695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9600" b="1" spc="500" dirty="0" smtClean="0">
                <a:solidFill>
                  <a:srgbClr val="363636"/>
                </a:solidFill>
              </a:rPr>
              <a:t>RV32I Multi-Cycle CPU</a:t>
            </a:r>
          </a:p>
          <a:p>
            <a:pPr>
              <a:lnSpc>
                <a:spcPct val="91300"/>
              </a:lnSpc>
            </a:pPr>
            <a:r>
              <a:rPr lang="en-US" altLang="ko-KR" sz="6000" b="1" spc="500" dirty="0">
                <a:solidFill>
                  <a:srgbClr val="363636"/>
                </a:solidFill>
              </a:rPr>
              <a:t>(32bit RISC-V processor</a:t>
            </a:r>
            <a:r>
              <a:rPr lang="en-US" altLang="ko-KR" sz="6000" b="1" spc="500" dirty="0" smtClean="0">
                <a:solidFill>
                  <a:srgbClr val="363636"/>
                </a:solidFill>
              </a:rPr>
              <a:t>)</a:t>
            </a:r>
            <a:r>
              <a:rPr lang="en-US" altLang="ko-KR" sz="9600" b="1" spc="500" dirty="0" smtClean="0">
                <a:solidFill>
                  <a:srgbClr val="363636"/>
                </a:solidFill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958850"/>
            <a:ext cx="317500" cy="966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36700" y="5081587"/>
            <a:ext cx="5715000" cy="141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altLang="ko-KR" sz="6000" dirty="0" smtClean="0">
                <a:solidFill>
                  <a:srgbClr val="595042"/>
                </a:solidFill>
                <a:ea typeface="Pretendard Medium"/>
              </a:rPr>
              <a:t>System Verilog</a:t>
            </a:r>
            <a:endParaRPr lang="ko-KR" sz="60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sz="14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1330641" y="7283450"/>
            <a:ext cx="5715000" cy="2393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ko-KR" altLang="en-US" sz="3300" dirty="0" smtClean="0">
                <a:solidFill>
                  <a:srgbClr val="595042"/>
                </a:solidFill>
                <a:ea typeface="Pretendard Medium"/>
              </a:rPr>
              <a:t>대한상공회의소 </a:t>
            </a:r>
            <a:endParaRPr lang="en-US" altLang="ko-KR" sz="3300" dirty="0" smtClean="0">
              <a:solidFill>
                <a:srgbClr val="595042"/>
              </a:solidFill>
              <a:ea typeface="Pretendard Medium"/>
            </a:endParaRPr>
          </a:p>
          <a:p>
            <a:pPr lvl="0" algn="l">
              <a:lnSpc>
                <a:spcPct val="156040"/>
              </a:lnSpc>
            </a:pP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AI 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시스템 반도체 설계 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(2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기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)</a:t>
            </a:r>
          </a:p>
          <a:p>
            <a:pPr lvl="0" algn="l">
              <a:lnSpc>
                <a:spcPct val="156040"/>
              </a:lnSpc>
            </a:pPr>
            <a:r>
              <a:rPr lang="ko-KR" altLang="en-US" sz="3300" dirty="0" err="1" smtClean="0">
                <a:solidFill>
                  <a:srgbClr val="595042"/>
                </a:solidFill>
                <a:ea typeface="Pretendard Medium"/>
              </a:rPr>
              <a:t>엄찬하</a:t>
            </a:r>
            <a:endParaRPr lang="ko-KR" sz="33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33550" y="830943"/>
            <a:ext cx="10534650" cy="1342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1" dirty="0" smtClean="0">
                <a:solidFill>
                  <a:schemeClr val="bg2">
                    <a:lumMod val="50000"/>
                  </a:schemeClr>
                </a:solidFill>
                <a:latin typeface="Cormorant Bold"/>
              </a:rPr>
              <a:t>Block Diagram</a:t>
            </a:r>
            <a:endParaRPr lang="en-US" sz="9600" b="1" i="0" u="none" strike="noStrike" dirty="0">
              <a:solidFill>
                <a:schemeClr val="bg2">
                  <a:lumMod val="50000"/>
                </a:schemeClr>
              </a:solidFill>
              <a:latin typeface="Cormorant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/>
          <a:stretch/>
        </p:blipFill>
        <p:spPr>
          <a:xfrm>
            <a:off x="990600" y="1532703"/>
            <a:ext cx="15741650" cy="8244483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059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R-type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8010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SUB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403787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r="13172" b="5667"/>
          <a:stretch/>
        </p:blipFill>
        <p:spPr>
          <a:xfrm>
            <a:off x="6019800" y="2754862"/>
            <a:ext cx="9723351" cy="5253251"/>
          </a:xfrm>
          <a:prstGeom prst="rect">
            <a:avLst/>
          </a:prstGeom>
        </p:spPr>
      </p:pic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49980-4541-258D-6633-DB894F1BFAD3}"/>
              </a:ext>
            </a:extLst>
          </p:cNvPr>
          <p:cNvSpPr txBox="1"/>
          <p:nvPr/>
        </p:nvSpPr>
        <p:spPr>
          <a:xfrm>
            <a:off x="1177154" y="2352660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 연산 수행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0E973A-B0B2-A855-D6C7-1D6B0E214D6C}"/>
              </a:ext>
            </a:extLst>
          </p:cNvPr>
          <p:cNvSpPr/>
          <p:nvPr/>
        </p:nvSpPr>
        <p:spPr>
          <a:xfrm>
            <a:off x="1177154" y="1752600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B171C-69C3-2DC4-2D37-66244625CE58}"/>
              </a:ext>
            </a:extLst>
          </p:cNvPr>
          <p:cNvSpPr txBox="1"/>
          <p:nvPr/>
        </p:nvSpPr>
        <p:spPr>
          <a:xfrm>
            <a:off x="1177154" y="3775318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Instruction Code Memory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3727A9-AB21-DCF9-E62D-DA51BB3A47E1}"/>
              </a:ext>
            </a:extLst>
          </p:cNvPr>
          <p:cNvSpPr/>
          <p:nvPr/>
        </p:nvSpPr>
        <p:spPr>
          <a:xfrm>
            <a:off x="1175579" y="3153177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ROM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4621-A0A1-34A4-31AA-3732601E02AF}"/>
              </a:ext>
            </a:extLst>
          </p:cNvPr>
          <p:cNvSpPr txBox="1"/>
          <p:nvPr/>
        </p:nvSpPr>
        <p:spPr>
          <a:xfrm>
            <a:off x="1177154" y="5336477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&amp; Load General Purpose Register</a:t>
            </a: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R0 always out 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Zero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BF78D-24E0-47D5-BD7C-AF391776A029}"/>
              </a:ext>
            </a:extLst>
          </p:cNvPr>
          <p:cNvSpPr/>
          <p:nvPr/>
        </p:nvSpPr>
        <p:spPr>
          <a:xfrm>
            <a:off x="1175579" y="4714335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Register File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42DD8-8EAD-A161-E031-2B4047F4EC08}"/>
              </a:ext>
            </a:extLst>
          </p:cNvPr>
          <p:cNvSpPr txBox="1"/>
          <p:nvPr/>
        </p:nvSpPr>
        <p:spPr>
          <a:xfrm>
            <a:off x="1177154" y="7242775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Arithmetic &amp; Logical Operate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FFB0AE-24DE-1164-A20D-171B080BB00F}"/>
              </a:ext>
            </a:extLst>
          </p:cNvPr>
          <p:cNvSpPr/>
          <p:nvPr/>
        </p:nvSpPr>
        <p:spPr>
          <a:xfrm>
            <a:off x="1175579" y="6620634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ALU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05D77-287F-CB84-6207-E5D66398DDFD}"/>
              </a:ext>
            </a:extLst>
          </p:cNvPr>
          <p:cNvSpPr txBox="1"/>
          <p:nvPr/>
        </p:nvSpPr>
        <p:spPr>
          <a:xfrm>
            <a:off x="1160600" y="8664327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 next instruction address to ROM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630746-7484-C04B-3838-C42690562D78}"/>
              </a:ext>
            </a:extLst>
          </p:cNvPr>
          <p:cNvSpPr/>
          <p:nvPr/>
        </p:nvSpPr>
        <p:spPr>
          <a:xfrm>
            <a:off x="1159025" y="8042185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PC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453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r="13172" b="5667"/>
          <a:stretch/>
        </p:blipFill>
        <p:spPr>
          <a:xfrm>
            <a:off x="932543" y="1416957"/>
            <a:ext cx="14958655" cy="8081737"/>
          </a:xfrm>
          <a:prstGeom prst="rect">
            <a:avLst/>
          </a:prstGeom>
        </p:spPr>
      </p:pic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1487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63410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LW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SH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SW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14375" y="2881312"/>
            <a:ext cx="11858625" cy="5863032"/>
            <a:chOff x="714375" y="2881312"/>
            <a:chExt cx="11858625" cy="5863032"/>
          </a:xfrm>
        </p:grpSpPr>
        <p:sp>
          <p:nvSpPr>
            <p:cNvPr id="13" name="직사각형 12"/>
            <p:cNvSpPr/>
            <p:nvPr/>
          </p:nvSpPr>
          <p:spPr>
            <a:xfrm>
              <a:off x="723899" y="2890837"/>
              <a:ext cx="863701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4375" y="6567881"/>
              <a:ext cx="873226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782299" y="6567881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3249" y="2881312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0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1552005"/>
            <a:ext cx="10730185" cy="578429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0DA8E68-98AB-4D6A-7229-64CD32120D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8000" y="7792947"/>
          <a:ext cx="12192000" cy="598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67950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995469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20833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2092621"/>
                    </a:ext>
                  </a:extLst>
                </a:gridCol>
              </a:tblGrid>
              <a:tr h="598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[31:24]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[23:16]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[15:8]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[7:0]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3786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9D8B809-8832-8D30-0D49-0AE65CABECA1}"/>
              </a:ext>
            </a:extLst>
          </p:cNvPr>
          <p:cNvSpPr txBox="1"/>
          <p:nvPr/>
        </p:nvSpPr>
        <p:spPr>
          <a:xfrm>
            <a:off x="1166363" y="2805053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Memory(RAM)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가져옴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66A525-1D6A-874F-475B-BE12F2CB3D9B}"/>
              </a:ext>
            </a:extLst>
          </p:cNvPr>
          <p:cNvSpPr/>
          <p:nvPr/>
        </p:nvSpPr>
        <p:spPr>
          <a:xfrm>
            <a:off x="1166363" y="2204993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2F86D0-DE58-1EFC-9DF7-83E491B2338B}"/>
              </a:ext>
            </a:extLst>
          </p:cNvPr>
          <p:cNvSpPr txBox="1"/>
          <p:nvPr/>
        </p:nvSpPr>
        <p:spPr>
          <a:xfrm>
            <a:off x="1151384" y="4488920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Memory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F5E2C2-D549-EA3B-9641-D7D7C3B1B7CC}"/>
              </a:ext>
            </a:extLst>
          </p:cNvPr>
          <p:cNvSpPr/>
          <p:nvPr/>
        </p:nvSpPr>
        <p:spPr>
          <a:xfrm>
            <a:off x="1149809" y="3866778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RAM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7C51F3-D441-443E-7DB3-04E052F04B62}"/>
              </a:ext>
            </a:extLst>
          </p:cNvPr>
          <p:cNvSpPr txBox="1"/>
          <p:nvPr/>
        </p:nvSpPr>
        <p:spPr>
          <a:xfrm>
            <a:off x="1134830" y="6181157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범위 지정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Addr[1:0]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범위 선택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CCAE02-24D2-1EFF-F604-CD1735FE5D40}"/>
              </a:ext>
            </a:extLst>
          </p:cNvPr>
          <p:cNvSpPr/>
          <p:nvPr/>
        </p:nvSpPr>
        <p:spPr>
          <a:xfrm>
            <a:off x="1133255" y="5559015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Load_Val_Decision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0DA8E68-98AB-4D6A-7229-64CD32120D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8000" y="7792947"/>
          <a:ext cx="12192000" cy="598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67950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995469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20833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2092621"/>
                    </a:ext>
                  </a:extLst>
                </a:gridCol>
              </a:tblGrid>
              <a:tr h="598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[31:24]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[23:16]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[15:8]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[7:0]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37864"/>
                  </a:ext>
                </a:extLst>
              </a:tr>
            </a:tbl>
          </a:graphicData>
        </a:graphic>
      </p:graphicFrame>
      <p:sp>
        <p:nvSpPr>
          <p:cNvPr id="37" name="사다리꼴 36">
            <a:extLst>
              <a:ext uri="{FF2B5EF4-FFF2-40B4-BE49-F238E27FC236}">
                <a16:creationId xmlns:a16="http://schemas.microsoft.com/office/drawing/2014/main" id="{61D9AF88-20BD-1460-0510-9F116BF74DF8}"/>
              </a:ext>
            </a:extLst>
          </p:cNvPr>
          <p:cNvSpPr/>
          <p:nvPr/>
        </p:nvSpPr>
        <p:spPr>
          <a:xfrm rot="10800000">
            <a:off x="7782485" y="8993172"/>
            <a:ext cx="2723030" cy="598017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E1D4B7-A3C0-C1D8-1F78-9552D027B5A0}"/>
              </a:ext>
            </a:extLst>
          </p:cNvPr>
          <p:cNvCxnSpPr>
            <a:cxnSpLocks/>
          </p:cNvCxnSpPr>
          <p:nvPr/>
        </p:nvCxnSpPr>
        <p:spPr>
          <a:xfrm>
            <a:off x="4003860" y="9292181"/>
            <a:ext cx="38735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A18C55-3F56-3EF4-A458-4ECB89CCCB1B}"/>
              </a:ext>
            </a:extLst>
          </p:cNvPr>
          <p:cNvSpPr txBox="1"/>
          <p:nvPr/>
        </p:nvSpPr>
        <p:spPr>
          <a:xfrm>
            <a:off x="1885950" y="9010176"/>
            <a:ext cx="251123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Addr[1:0]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945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18" y="1541078"/>
            <a:ext cx="14600276" cy="787053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0DA8E68-98AB-4D6A-7229-64CD32120D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8000" y="7792947"/>
          <a:ext cx="12192000" cy="598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67950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995469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20833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2092621"/>
                    </a:ext>
                  </a:extLst>
                </a:gridCol>
              </a:tblGrid>
              <a:tr h="598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[31:24]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[23:16]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[15:8]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[7:0]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37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0710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shift amount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I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3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I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056506"/>
            <a:ext cx="10672572" cy="5762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9BA26-D978-9A9A-BC99-10EB85E71FD6}"/>
              </a:ext>
            </a:extLst>
          </p:cNvPr>
          <p:cNvSpPr txBox="1"/>
          <p:nvPr/>
        </p:nvSpPr>
        <p:spPr>
          <a:xfrm>
            <a:off x="1051072" y="3076560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Register(rs1)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Immediate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 연산 수행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AA9FF2-C1D7-86F5-5F20-A1693C177934}"/>
              </a:ext>
            </a:extLst>
          </p:cNvPr>
          <p:cNvSpPr/>
          <p:nvPr/>
        </p:nvSpPr>
        <p:spPr>
          <a:xfrm>
            <a:off x="1051072" y="2476500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ECE4C-4327-DC59-C911-271349F829F5}"/>
              </a:ext>
            </a:extLst>
          </p:cNvPr>
          <p:cNvSpPr txBox="1"/>
          <p:nvPr/>
        </p:nvSpPr>
        <p:spPr>
          <a:xfrm>
            <a:off x="1036093" y="5146918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12bit Imm value extend to 32bit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02CFE6-48E8-54E3-512F-AF774491E4BF}"/>
              </a:ext>
            </a:extLst>
          </p:cNvPr>
          <p:cNvSpPr/>
          <p:nvPr/>
        </p:nvSpPr>
        <p:spPr>
          <a:xfrm>
            <a:off x="1034518" y="4524777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IMM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Extend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ADF9D-813E-93A6-F76E-CD2A8DBE6AFB}"/>
              </a:ext>
            </a:extLst>
          </p:cNvPr>
          <p:cNvSpPr txBox="1"/>
          <p:nvPr/>
        </p:nvSpPr>
        <p:spPr>
          <a:xfrm>
            <a:off x="1019539" y="7355776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ALU Input between  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RD2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Immediate Value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DE9075-78FE-A944-01BD-ED1AD47A35DC}"/>
              </a:ext>
            </a:extLst>
          </p:cNvPr>
          <p:cNvSpPr/>
          <p:nvPr/>
        </p:nvSpPr>
        <p:spPr>
          <a:xfrm>
            <a:off x="1017964" y="6733635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ALUSrcMux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59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I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020" y="1498146"/>
            <a:ext cx="14583873" cy="78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5300"/>
            <a:ext cx="16916400" cy="928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9618" y="988463"/>
            <a:ext cx="6273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02044" y="2940180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Control Signal </a:t>
            </a: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FSM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50" y="2984457"/>
            <a:ext cx="2188271" cy="1066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62191" y="303521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6" name="TextBox 36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  <p:pic>
        <p:nvPicPr>
          <p:cNvPr id="41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2044" y="3562480"/>
            <a:ext cx="1625600" cy="12700"/>
          </a:xfrm>
          <a:prstGeom prst="rect">
            <a:avLst/>
          </a:prstGeom>
        </p:spPr>
      </p:pic>
      <p:sp>
        <p:nvSpPr>
          <p:cNvPr id="91" name="TextBox 6"/>
          <p:cNvSpPr txBox="1"/>
          <p:nvPr/>
        </p:nvSpPr>
        <p:spPr>
          <a:xfrm>
            <a:off x="11927786" y="511023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Simulation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검증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9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5154516"/>
            <a:ext cx="2188271" cy="1066800"/>
          </a:xfrm>
          <a:prstGeom prst="rect">
            <a:avLst/>
          </a:prstGeom>
        </p:spPr>
      </p:pic>
      <p:sp>
        <p:nvSpPr>
          <p:cNvPr id="93" name="TextBox 8"/>
          <p:cNvSpPr txBox="1"/>
          <p:nvPr/>
        </p:nvSpPr>
        <p:spPr>
          <a:xfrm>
            <a:off x="9487933" y="520527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9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5732539"/>
            <a:ext cx="1625600" cy="12700"/>
          </a:xfrm>
          <a:prstGeom prst="rect">
            <a:avLst/>
          </a:prstGeom>
        </p:spPr>
      </p:pic>
      <p:sp>
        <p:nvSpPr>
          <p:cNvPr id="107" name="TextBox 6"/>
          <p:cNvSpPr txBox="1"/>
          <p:nvPr/>
        </p:nvSpPr>
        <p:spPr>
          <a:xfrm>
            <a:off x="11927786" y="7322242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Trouble Shooting </a:t>
            </a:r>
          </a:p>
          <a:p>
            <a:pPr lvl="0" algn="r">
              <a:lnSpc>
                <a:spcPct val="91300"/>
              </a:lnSpc>
            </a:pP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고찰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0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7366519"/>
            <a:ext cx="2188271" cy="1066800"/>
          </a:xfrm>
          <a:prstGeom prst="rect">
            <a:avLst/>
          </a:prstGeom>
        </p:spPr>
      </p:pic>
      <p:sp>
        <p:nvSpPr>
          <p:cNvPr id="109" name="TextBox 8"/>
          <p:cNvSpPr txBox="1"/>
          <p:nvPr/>
        </p:nvSpPr>
        <p:spPr>
          <a:xfrm>
            <a:off x="9487933" y="7417276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0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7944542"/>
            <a:ext cx="1625600" cy="12700"/>
          </a:xfrm>
          <a:prstGeom prst="rect">
            <a:avLst/>
          </a:prstGeom>
        </p:spPr>
      </p:pic>
      <p:sp>
        <p:nvSpPr>
          <p:cNvPr id="111" name="TextBox 6"/>
          <p:cNvSpPr txBox="1"/>
          <p:nvPr/>
        </p:nvSpPr>
        <p:spPr>
          <a:xfrm>
            <a:off x="3653565" y="2990937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RISC-V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71" y="3035214"/>
            <a:ext cx="2188271" cy="1066800"/>
          </a:xfrm>
          <a:prstGeom prst="rect">
            <a:avLst/>
          </a:prstGeom>
        </p:spPr>
      </p:pic>
      <p:sp>
        <p:nvSpPr>
          <p:cNvPr id="113" name="TextBox 8"/>
          <p:cNvSpPr txBox="1"/>
          <p:nvPr/>
        </p:nvSpPr>
        <p:spPr>
          <a:xfrm>
            <a:off x="1213712" y="3085971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1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565" y="3613237"/>
            <a:ext cx="1625600" cy="12700"/>
          </a:xfrm>
          <a:prstGeom prst="rect">
            <a:avLst/>
          </a:prstGeom>
        </p:spPr>
      </p:pic>
      <p:sp>
        <p:nvSpPr>
          <p:cNvPr id="115" name="TextBox 6"/>
          <p:cNvSpPr txBox="1"/>
          <p:nvPr/>
        </p:nvSpPr>
        <p:spPr>
          <a:xfrm>
            <a:off x="3679307" y="5160996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구현 환경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5205273"/>
            <a:ext cx="2188271" cy="1066800"/>
          </a:xfrm>
          <a:prstGeom prst="rect">
            <a:avLst/>
          </a:prstGeom>
        </p:spPr>
      </p:pic>
      <p:sp>
        <p:nvSpPr>
          <p:cNvPr id="117" name="TextBox 8"/>
          <p:cNvSpPr txBox="1"/>
          <p:nvPr/>
        </p:nvSpPr>
        <p:spPr>
          <a:xfrm>
            <a:off x="1239454" y="5256030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5783296"/>
            <a:ext cx="1625600" cy="12700"/>
          </a:xfrm>
          <a:prstGeom prst="rect">
            <a:avLst/>
          </a:prstGeom>
        </p:spPr>
      </p:pic>
      <p:sp>
        <p:nvSpPr>
          <p:cNvPr id="119" name="TextBox 6"/>
          <p:cNvSpPr txBox="1"/>
          <p:nvPr/>
        </p:nvSpPr>
        <p:spPr>
          <a:xfrm>
            <a:off x="3679307" y="737299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Instruction 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Flow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2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7417276"/>
            <a:ext cx="2188271" cy="1066800"/>
          </a:xfrm>
          <a:prstGeom prst="rect">
            <a:avLst/>
          </a:prstGeom>
        </p:spPr>
      </p:pic>
      <p:sp>
        <p:nvSpPr>
          <p:cNvPr id="121" name="TextBox 8"/>
          <p:cNvSpPr txBox="1"/>
          <p:nvPr/>
        </p:nvSpPr>
        <p:spPr>
          <a:xfrm>
            <a:off x="1239454" y="746803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2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7995299"/>
            <a:ext cx="1625600" cy="12700"/>
          </a:xfrm>
          <a:prstGeom prst="rect">
            <a:avLst/>
          </a:prstGeom>
        </p:spPr>
      </p:pic>
      <p:sp>
        <p:nvSpPr>
          <p:cNvPr id="123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S</a:t>
            </a:r>
            <a:r>
              <a:rPr lang="en-US" altLang="ko-KR" sz="6000" b="1" i="0" u="none" strike="noStrike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65736"/>
              </p:ext>
            </p:extLst>
          </p:nvPr>
        </p:nvGraphicFramePr>
        <p:xfrm>
          <a:off x="1752598" y="2743201"/>
          <a:ext cx="14782803" cy="525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829">
                  <a:extLst>
                    <a:ext uri="{9D8B030D-6E8A-4147-A177-3AD203B41FA5}">
                      <a16:colId xmlns:a16="http://schemas.microsoft.com/office/drawing/2014/main" val="4273801783"/>
                    </a:ext>
                  </a:extLst>
                </a:gridCol>
                <a:gridCol w="2536373">
                  <a:extLst>
                    <a:ext uri="{9D8B030D-6E8A-4147-A177-3AD203B41FA5}">
                      <a16:colId xmlns:a16="http://schemas.microsoft.com/office/drawing/2014/main" val="118467422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7796077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5329404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045859636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70883053"/>
                    </a:ext>
                  </a:extLst>
                </a:gridCol>
                <a:gridCol w="2111829">
                  <a:extLst>
                    <a:ext uri="{9D8B030D-6E8A-4147-A177-3AD203B41FA5}">
                      <a16:colId xmlns:a16="http://schemas.microsoft.com/office/drawing/2014/main" val="644977755"/>
                    </a:ext>
                  </a:extLst>
                </a:gridCol>
              </a:tblGrid>
              <a:tr h="86207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Instruction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</a:t>
                      </a:r>
                      <a:r>
                        <a:rPr lang="en-US" altLang="ko-KR" sz="2000" b="1" baseline="0" dirty="0" smtClean="0"/>
                        <a:t> Source 2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 Source 1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Funct3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Immediate(5)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Opcode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20409"/>
                  </a:ext>
                </a:extLst>
              </a:tr>
              <a:tr h="146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SB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56710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SH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57908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SW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3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905" y="1552686"/>
            <a:ext cx="10729219" cy="58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3A33F7-810F-C75E-17D5-6B219380052E}"/>
              </a:ext>
            </a:extLst>
          </p:cNvPr>
          <p:cNvSpPr txBox="1"/>
          <p:nvPr/>
        </p:nvSpPr>
        <p:spPr>
          <a:xfrm>
            <a:off x="1166363" y="2805053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8600F-99A2-67E5-8853-B58C3B797379}"/>
              </a:ext>
            </a:extLst>
          </p:cNvPr>
          <p:cNvSpPr/>
          <p:nvPr/>
        </p:nvSpPr>
        <p:spPr>
          <a:xfrm>
            <a:off x="1166363" y="2204993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2BA8C8-73FA-F81D-B91B-67B4F42A402D}"/>
              </a:ext>
            </a:extLst>
          </p:cNvPr>
          <p:cNvSpPr txBox="1"/>
          <p:nvPr/>
        </p:nvSpPr>
        <p:spPr>
          <a:xfrm>
            <a:off x="1152959" y="4800686"/>
            <a:ext cx="6913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저장할 위치의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ko-KR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읽어옴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S_mode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읽어온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특정 </a:t>
            </a: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부분만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변경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변경된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3E477-D3DB-AE1F-5FE1-9640A28CC08A}"/>
              </a:ext>
            </a:extLst>
          </p:cNvPr>
          <p:cNvSpPr/>
          <p:nvPr/>
        </p:nvSpPr>
        <p:spPr>
          <a:xfrm>
            <a:off x="1151384" y="4178544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Store_Val_Decision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53F970-5106-55C9-CA7D-E7B8FF3AFA6B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7792947"/>
          <a:ext cx="12192000" cy="598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67950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995469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20833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2092621"/>
                    </a:ext>
                  </a:extLst>
                </a:gridCol>
              </a:tblGrid>
              <a:tr h="598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[31:24]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[23:16]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[15:8]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[7:0]</a:t>
                      </a:r>
                      <a:endParaRPr lang="ko-KR" altLang="en-US" sz="2700" dirty="0"/>
                    </a:p>
                  </a:txBody>
                  <a:tcPr marL="137160" marR="137160" marT="68580" marB="6858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37864"/>
                  </a:ext>
                </a:extLst>
              </a:tr>
            </a:tbl>
          </a:graphicData>
        </a:graphic>
      </p:graphicFrame>
      <p:sp>
        <p:nvSpPr>
          <p:cNvPr id="21" name="사다리꼴 20">
            <a:extLst>
              <a:ext uri="{FF2B5EF4-FFF2-40B4-BE49-F238E27FC236}">
                <a16:creationId xmlns:a16="http://schemas.microsoft.com/office/drawing/2014/main" id="{33DAB00A-4BBA-A2F5-61EF-0E9AFC14256C}"/>
              </a:ext>
            </a:extLst>
          </p:cNvPr>
          <p:cNvSpPr/>
          <p:nvPr/>
        </p:nvSpPr>
        <p:spPr>
          <a:xfrm rot="10800000">
            <a:off x="7782485" y="8993172"/>
            <a:ext cx="2723030" cy="598017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6E734B7-7D9C-87B5-9BC4-32BE8ED01C33}"/>
              </a:ext>
            </a:extLst>
          </p:cNvPr>
          <p:cNvCxnSpPr>
            <a:cxnSpLocks/>
          </p:cNvCxnSpPr>
          <p:nvPr/>
        </p:nvCxnSpPr>
        <p:spPr>
          <a:xfrm>
            <a:off x="4003860" y="9292181"/>
            <a:ext cx="38735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0F0A36-1992-738A-A0D1-39280424DC2A}"/>
              </a:ext>
            </a:extLst>
          </p:cNvPr>
          <p:cNvSpPr txBox="1"/>
          <p:nvPr/>
        </p:nvSpPr>
        <p:spPr>
          <a:xfrm>
            <a:off x="1885950" y="9010176"/>
            <a:ext cx="251123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Addr[1:0]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898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471386"/>
            <a:ext cx="14586335" cy="78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B-type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48811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BEQ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BNE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62947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29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B-Type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205200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851" y="2385330"/>
            <a:ext cx="11271514" cy="6112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4B2EA8-9C93-9A82-58EB-E1369DAD987B}"/>
              </a:ext>
            </a:extLst>
          </p:cNvPr>
          <p:cNvSpPr txBox="1"/>
          <p:nvPr/>
        </p:nvSpPr>
        <p:spPr>
          <a:xfrm>
            <a:off x="1166363" y="2805053"/>
            <a:ext cx="69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 비교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분기 결정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8DFD20-B1FC-54FE-F6BC-88A5B409FB00}"/>
              </a:ext>
            </a:extLst>
          </p:cNvPr>
          <p:cNvSpPr/>
          <p:nvPr/>
        </p:nvSpPr>
        <p:spPr>
          <a:xfrm>
            <a:off x="1166363" y="2204993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2F582-CB20-4D18-F761-3FAFC4777DD4}"/>
              </a:ext>
            </a:extLst>
          </p:cNvPr>
          <p:cNvSpPr txBox="1"/>
          <p:nvPr/>
        </p:nvSpPr>
        <p:spPr>
          <a:xfrm>
            <a:off x="1134830" y="4468157"/>
            <a:ext cx="69135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 비교를 위한 비교기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ALU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안에 내장 되어있음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 결과를 </a:t>
            </a:r>
            <a:r>
              <a:rPr lang="en-US" altLang="ko-KR" sz="2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btaken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신호로 출력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C0B4E7-BC38-72D0-EFEC-B47516983287}"/>
              </a:ext>
            </a:extLst>
          </p:cNvPr>
          <p:cNvSpPr/>
          <p:nvPr/>
        </p:nvSpPr>
        <p:spPr>
          <a:xfrm>
            <a:off x="1133255" y="3846015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Comparator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92C5DC-D16C-1A12-E480-8EF82011E382}"/>
              </a:ext>
            </a:extLst>
          </p:cNvPr>
          <p:cNvSpPr txBox="1"/>
          <p:nvPr/>
        </p:nvSpPr>
        <p:spPr>
          <a:xfrm>
            <a:off x="1118276" y="6462963"/>
            <a:ext cx="69135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 결과에 따라 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PC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더할 값 선택 필요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(</a:t>
            </a:r>
            <a:r>
              <a:rPr lang="en-US" altLang="ko-KR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btaken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PC + Imm</a:t>
            </a: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If(! </a:t>
            </a:r>
            <a:r>
              <a:rPr lang="en-US" altLang="ko-KR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btaken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PC + 4</a:t>
            </a:r>
          </a:p>
          <a:p>
            <a:pPr marL="428625" indent="-428625">
              <a:buFont typeface="Wingdings" panose="05000000000000000000" pitchFamily="2" charset="2"/>
              <a:buChar char="u"/>
            </a:pP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895EE0-4C39-DE30-B706-DA7CE8E94147}"/>
              </a:ext>
            </a:extLst>
          </p:cNvPr>
          <p:cNvSpPr/>
          <p:nvPr/>
        </p:nvSpPr>
        <p:spPr>
          <a:xfrm>
            <a:off x="1116701" y="5840822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PCSrcMux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B-Type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205200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42" y="1510392"/>
            <a:ext cx="14619421" cy="79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LU,AU,J,JL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34212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4844144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LUI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[20][10:1][11][19:12]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3449" y="6972300"/>
          <a:ext cx="8788402" cy="26913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9751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5723165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Descript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Pc+(</a:t>
                      </a: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&lt;&lt;12)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PC+4, PC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= PC+4 ,PC = rs1 +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06E8F-79EC-AFDF-AD4A-EA0EB138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01CFEA1-7507-E253-622A-53E8B53F9F5A}"/>
              </a:ext>
            </a:extLst>
          </p:cNvPr>
          <p:cNvSpPr txBox="1"/>
          <p:nvPr/>
        </p:nvSpPr>
        <p:spPr>
          <a:xfrm>
            <a:off x="788550" y="857250"/>
            <a:ext cx="123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595B4D"/>
                </a:solidFill>
              </a:defRPr>
            </a:lvl1pPr>
          </a:lstStyle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LU/AU-Type: Description &amp; HW Architecture</a:t>
            </a:r>
            <a:endParaRPr lang="ko-KR" altLang="en-US" sz="4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98AAD-40E9-4DBE-A695-4DBC3160BE21}"/>
              </a:ext>
            </a:extLst>
          </p:cNvPr>
          <p:cNvSpPr txBox="1"/>
          <p:nvPr/>
        </p:nvSpPr>
        <p:spPr>
          <a:xfrm>
            <a:off x="1166363" y="2805053"/>
            <a:ext cx="691357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매우 큰 수를 할당할 때 사용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12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비트 데이터만 할당 가능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상위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비트를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하위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비트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</a:t>
            </a:r>
            <a:b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PC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상대 주소 지정에 사용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주로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LW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JALR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같이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0EC8FA-B01C-35E0-5BE8-88085B0C7E78}"/>
              </a:ext>
            </a:extLst>
          </p:cNvPr>
          <p:cNvSpPr/>
          <p:nvPr/>
        </p:nvSpPr>
        <p:spPr>
          <a:xfrm>
            <a:off x="1166363" y="2204993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C225A2-8EAC-DB6C-968F-E4BC591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2463" b="85900"/>
          <a:stretch/>
        </p:blipFill>
        <p:spPr>
          <a:xfrm>
            <a:off x="16472779" y="514350"/>
            <a:ext cx="1300871" cy="1305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2E6528-08A6-2471-6EB6-E0F0A9728EF7}"/>
              </a:ext>
            </a:extLst>
          </p:cNvPr>
          <p:cNvSpPr txBox="1"/>
          <p:nvPr/>
        </p:nvSpPr>
        <p:spPr>
          <a:xfrm>
            <a:off x="1136405" y="6974012"/>
            <a:ext cx="69135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 File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들어갈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필요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이후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Type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들의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고려해 미리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5:1 Mux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설계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2643B5-03C0-B99F-BFB0-98A8207AB9B5}"/>
              </a:ext>
            </a:extLst>
          </p:cNvPr>
          <p:cNvSpPr/>
          <p:nvPr/>
        </p:nvSpPr>
        <p:spPr>
          <a:xfrm>
            <a:off x="1134830" y="6351870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RFSrcMux(5:1 Mux)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3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4A4B52-4DA0-8D50-5CC0-080AD4615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87" y="1980315"/>
            <a:ext cx="8559384" cy="72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77972-4C55-E230-4A29-3C77C39C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1E6524C-481E-5D34-E5D6-95684E4E80B4}"/>
              </a:ext>
            </a:extLst>
          </p:cNvPr>
          <p:cNvSpPr txBox="1"/>
          <p:nvPr/>
        </p:nvSpPr>
        <p:spPr>
          <a:xfrm>
            <a:off x="788550" y="857250"/>
            <a:ext cx="123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595B4D"/>
                </a:solidFill>
              </a:defRPr>
            </a:lvl1pPr>
          </a:lstStyle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JAL/JALR-Type: Description &amp; HW Architecture</a:t>
            </a:r>
            <a:endParaRPr lang="ko-KR" altLang="en-US" sz="4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BB35A-CCF8-630B-6289-DB248C511F51}"/>
              </a:ext>
            </a:extLst>
          </p:cNvPr>
          <p:cNvSpPr txBox="1"/>
          <p:nvPr/>
        </p:nvSpPr>
        <p:spPr>
          <a:xfrm>
            <a:off x="1166363" y="2805053"/>
            <a:ext cx="6913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PC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상대 주소 지정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기준 상대 위치 함수 이동에 사용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JALR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레지스터 주소 지정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연산속도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Memory &lt; Register</a:t>
            </a:r>
          </a:p>
          <a:p>
            <a:pPr marL="1114425" lvl="1" indent="-428625">
              <a:buFont typeface="Wingdings" panose="05000000000000000000" pitchFamily="2" charset="2"/>
              <a:buChar char="u"/>
            </a:pP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포인터 혹은 배열 인덱싱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5F7B2B-1F7B-2BBA-2C58-4A98759126B2}"/>
              </a:ext>
            </a:extLst>
          </p:cNvPr>
          <p:cNvSpPr/>
          <p:nvPr/>
        </p:nvSpPr>
        <p:spPr>
          <a:xfrm>
            <a:off x="1166363" y="2204993"/>
            <a:ext cx="6898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2B63714-D740-AC10-7AF5-593EB96B4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2463" b="85900"/>
          <a:stretch/>
        </p:blipFill>
        <p:spPr>
          <a:xfrm>
            <a:off x="16472779" y="514350"/>
            <a:ext cx="1300871" cy="1305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88672B-05DB-F7A4-965D-1E4D01C5E62C}"/>
              </a:ext>
            </a:extLst>
          </p:cNvPr>
          <p:cNvSpPr txBox="1"/>
          <p:nvPr/>
        </p:nvSpPr>
        <p:spPr>
          <a:xfrm>
            <a:off x="1151384" y="6104747"/>
            <a:ext cx="691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JALR-Type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Adder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대신 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rs1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값이 </a:t>
            </a:r>
            <a:r>
              <a:rPr lang="ko-KR" alt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더해짐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JALR Signal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참일 때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피연산자로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rs1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665AD4-A10A-2685-33E0-345CA7A94084}"/>
              </a:ext>
            </a:extLst>
          </p:cNvPr>
          <p:cNvSpPr/>
          <p:nvPr/>
        </p:nvSpPr>
        <p:spPr>
          <a:xfrm>
            <a:off x="1149809" y="5482606"/>
            <a:ext cx="68985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/>
              <a:t>PC_Imm_AdderSrcMux</a:t>
            </a: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9DEF44-9827-3434-27CE-48382EFD3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381" y="2204993"/>
            <a:ext cx="8598989" cy="6881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A130C-AB39-92C3-5C48-41B2FFDA1BCC}"/>
              </a:ext>
            </a:extLst>
          </p:cNvPr>
          <p:cNvSpPr txBox="1"/>
          <p:nvPr/>
        </p:nvSpPr>
        <p:spPr>
          <a:xfrm>
            <a:off x="1151384" y="8057932"/>
            <a:ext cx="69135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B-Type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뿐만 아니라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JAL-Type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</a:t>
            </a:r>
            <a:r>
              <a:rPr lang="en-US" altLang="ko-KR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PC+Imm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다음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값이 됨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indent="-428625">
              <a:buFont typeface="Wingdings" panose="05000000000000000000" pitchFamily="2" charset="2"/>
              <a:buChar char="u"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JAL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Signal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</a:t>
            </a:r>
            <a:r>
              <a:rPr lang="en-US" altLang="ko-KR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brach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D7013C-1D60-5E85-3A17-E68AC2AB60CB}"/>
              </a:ext>
            </a:extLst>
          </p:cNvPr>
          <p:cNvSpPr/>
          <p:nvPr/>
        </p:nvSpPr>
        <p:spPr>
          <a:xfrm>
            <a:off x="1149809" y="7435790"/>
            <a:ext cx="68985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err="1"/>
              <a:t>PCSrcMux_Sel</a:t>
            </a:r>
            <a:endParaRPr lang="en-US" altLang="ko-KR" sz="2700" b="1" dirty="0"/>
          </a:p>
        </p:txBody>
      </p:sp>
    </p:spTree>
    <p:extLst>
      <p:ext uri="{BB962C8B-B14F-4D97-AF65-F5344CB8AC3E}">
        <p14:creationId xmlns:p14="http://schemas.microsoft.com/office/powerpoint/2010/main" val="121828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LU-Type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494992"/>
            <a:ext cx="14673034" cy="79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9466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RISC-V</a:t>
            </a:r>
            <a:r>
              <a:rPr lang="ko-KR" altLang="en-US" sz="5400" dirty="0">
                <a:solidFill>
                  <a:srgbClr val="595042"/>
                </a:solidFill>
                <a:ea typeface="Pretendard SemiBold"/>
              </a:rPr>
              <a:t>란</a:t>
            </a: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?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0275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A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89" y="1455681"/>
            <a:ext cx="14646212" cy="79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J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745" y="1481990"/>
            <a:ext cx="14651655" cy="79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JL-Type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028" y="1510393"/>
            <a:ext cx="14625800" cy="79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43600" y="6461720"/>
            <a:ext cx="750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Control Signal &amp; FSM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19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642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4"/>
          <a:stretch/>
        </p:blipFill>
        <p:spPr>
          <a:xfrm>
            <a:off x="1363417" y="1297639"/>
            <a:ext cx="14631780" cy="81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t="5720" r="11008" b="4024"/>
          <a:stretch/>
        </p:blipFill>
        <p:spPr>
          <a:xfrm>
            <a:off x="1790593" y="1092486"/>
            <a:ext cx="13175236" cy="86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95621"/>
              </p:ext>
            </p:extLst>
          </p:nvPr>
        </p:nvGraphicFramePr>
        <p:xfrm>
          <a:off x="2200275" y="2438605"/>
          <a:ext cx="13563600" cy="712156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45447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2475753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</a:tblGrid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Control</a:t>
                      </a:r>
                      <a:r>
                        <a:rPr lang="en-US" altLang="ko-KR" sz="2400" b="1" baseline="0" dirty="0" smtClean="0"/>
                        <a:t> </a:t>
                      </a:r>
                      <a:r>
                        <a:rPr lang="en-US" altLang="ko-KR" sz="2400" b="1" baseline="0" dirty="0" err="1" smtClean="0"/>
                        <a:t>Singals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0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1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2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3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4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PC_EN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</a:t>
                      </a:r>
                      <a:r>
                        <a:rPr lang="en-US" altLang="ko-KR" sz="2400" b="0" dirty="0" err="1" smtClean="0"/>
                        <a:t>En</a:t>
                      </a:r>
                      <a:r>
                        <a:rPr lang="en-US" altLang="ko-KR" sz="2400" b="0" dirty="0" smtClean="0"/>
                        <a:t> PC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baseline="0" dirty="0" smtClean="0"/>
                        <a:t>PC </a:t>
                      </a:r>
                      <a:r>
                        <a:rPr lang="en-US" altLang="ko-KR" sz="2400" b="0" baseline="0" dirty="0" err="1" smtClean="0"/>
                        <a:t>En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811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regFileWe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Register</a:t>
                      </a:r>
                      <a:r>
                        <a:rPr lang="en-US" altLang="ko-KR" sz="2400" b="0" baseline="0" dirty="0" smtClean="0"/>
                        <a:t> File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Alu</a:t>
                      </a:r>
                      <a:r>
                        <a:rPr lang="en-US" altLang="ko-KR" sz="2400" b="1" baseline="0" smtClean="0"/>
                        <a:t>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RS2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Bus</a:t>
                      </a:r>
                      <a:r>
                        <a:rPr lang="en-US" altLang="ko-KR" sz="2400" b="1" baseline="0" smtClean="0"/>
                        <a:t>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RFWDSrcMuxSel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aluResult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</a:t>
                      </a:r>
                      <a:r>
                        <a:rPr lang="en-US" altLang="ko-KR" sz="2400" b="0" dirty="0" err="1" smtClean="0"/>
                        <a:t>RData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Branch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Jal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r>
                        <a:rPr lang="en-US" altLang="ko-KR" sz="2400" b="0" dirty="0" smtClean="0"/>
                        <a:t>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 smtClean="0"/>
                        <a:t>Jalr</a:t>
                      </a:r>
                      <a:endParaRPr lang="en-US" altLang="ko-KR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Rs1+imm(Jump)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5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6288"/>
              </p:ext>
            </p:extLst>
          </p:nvPr>
        </p:nvGraphicFramePr>
        <p:xfrm>
          <a:off x="1855787" y="2185015"/>
          <a:ext cx="14563725" cy="734760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64180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1772201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816740111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34249128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92208292"/>
                    </a:ext>
                  </a:extLst>
                </a:gridCol>
              </a:tblGrid>
              <a:tr h="596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State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PCEn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regFileWe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aluSrcMuxSel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busWe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REWDSrcMuxSel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branch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Jal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jalr</a:t>
                      </a:r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FETCH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1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07609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DECODE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35783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R-EXE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I-EXE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B-EXE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AU-EXE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890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7372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476891"/>
                  </a:ext>
                </a:extLst>
              </a:tr>
              <a:tr h="4121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64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81800" y="6461720"/>
            <a:ext cx="6664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smtClean="0">
                <a:solidFill>
                  <a:srgbClr val="595042"/>
                </a:solidFill>
                <a:ea typeface="Pretendard SemiBold"/>
              </a:rPr>
              <a:t>Simulation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검증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0471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95300"/>
            <a:ext cx="17030700" cy="9283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706" y="512971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smtClean="0">
                <a:solidFill>
                  <a:srgbClr val="595042"/>
                </a:solidFill>
                <a:ea typeface="Pretendard SemiBold"/>
              </a:rPr>
              <a:t>검증 시나리오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8" y="1454996"/>
            <a:ext cx="5913718" cy="33792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866" b="72724"/>
          <a:stretch/>
        </p:blipFill>
        <p:spPr>
          <a:xfrm>
            <a:off x="6785926" y="1370809"/>
            <a:ext cx="5913719" cy="35476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28185" r="866" b="33639"/>
          <a:stretch/>
        </p:blipFill>
        <p:spPr>
          <a:xfrm>
            <a:off x="6761019" y="5137150"/>
            <a:ext cx="5901029" cy="491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87" y="5208128"/>
            <a:ext cx="5934919" cy="14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87" y="7000898"/>
            <a:ext cx="5970778" cy="22415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r="57586"/>
          <a:stretch/>
        </p:blipFill>
        <p:spPr>
          <a:xfrm>
            <a:off x="12749274" y="3104182"/>
            <a:ext cx="5585596" cy="40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43100" y="8597900"/>
            <a:ext cx="2794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800" b="0" i="0" u="none" strike="noStrike" dirty="0">
              <a:solidFill>
                <a:srgbClr val="595042">
                  <a:alpha val="90196"/>
                </a:srgbClr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019362" y="2616200"/>
            <a:ext cx="5397500" cy="3073400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019362" y="5689600"/>
            <a:ext cx="5397500" cy="3073400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000562" y="4978400"/>
            <a:ext cx="1422400" cy="1435100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13622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900" b="0" i="0" u="none" strike="noStrike" dirty="0" err="1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기본명령어</a:t>
            </a:r>
            <a:r>
              <a:rPr lang="ko-KR" altLang="en-US" sz="1900" b="0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세트</a:t>
            </a:r>
            <a:endParaRPr lang="en-US" altLang="ko-KR" sz="1900" b="0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+ 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추가 명령어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세트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(M,F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등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)</a:t>
            </a:r>
            <a:endParaRPr lang="en-US" sz="1900" b="0" i="0" u="none" strike="noStrike" dirty="0">
              <a:solidFill>
                <a:srgbClr val="363636"/>
              </a:solidFill>
              <a:latin typeface="+mj-lt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429562" y="2616200"/>
            <a:ext cx="5397500" cy="3073400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6429562" y="5689600"/>
            <a:ext cx="5397500" cy="3073400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23462" y="4978400"/>
            <a:ext cx="1422400" cy="1435100"/>
          </a:xfrm>
          <a:prstGeom prst="rect">
            <a:avLst/>
          </a:prstGeom>
        </p:spPr>
      </p:pic>
      <p:sp>
        <p:nvSpPr>
          <p:cNvPr id="31" name="TextBox 10"/>
          <p:cNvSpPr txBox="1"/>
          <p:nvPr/>
        </p:nvSpPr>
        <p:spPr>
          <a:xfrm>
            <a:off x="67851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dirty="0"/>
              <a:t>오픈소스 </a:t>
            </a:r>
            <a:r>
              <a:rPr lang="en-US" altLang="ko-KR" sz="2000" dirty="0"/>
              <a:t>ISA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2000" dirty="0"/>
              <a:t>상업적 제약</a:t>
            </a:r>
            <a:r>
              <a:rPr lang="en-US" altLang="ko-KR" sz="2000" dirty="0"/>
              <a:t> </a:t>
            </a:r>
            <a:r>
              <a:rPr lang="ko-KR" altLang="en-US" sz="2000" dirty="0"/>
              <a:t>無</a:t>
            </a:r>
            <a:endParaRPr lang="en-US" altLang="ko-KR" sz="2000" dirty="0"/>
          </a:p>
        </p:txBody>
      </p:sp>
      <p:pic>
        <p:nvPicPr>
          <p:cNvPr id="32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852462" y="2616200"/>
            <a:ext cx="5397500" cy="3073400"/>
          </a:xfrm>
          <a:prstGeom prst="rect">
            <a:avLst/>
          </a:prstGeom>
        </p:spPr>
      </p:pic>
      <p:pic>
        <p:nvPicPr>
          <p:cNvPr id="33" name="Picture 12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1852462" y="5689600"/>
            <a:ext cx="5397500" cy="3073400"/>
          </a:xfrm>
          <a:prstGeom prst="rect">
            <a:avLst/>
          </a:prstGeom>
        </p:spPr>
      </p:pic>
      <p:pic>
        <p:nvPicPr>
          <p:cNvPr id="3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3846362" y="4978400"/>
            <a:ext cx="1422400" cy="1435100"/>
          </a:xfrm>
          <a:prstGeom prst="rect">
            <a:avLst/>
          </a:prstGeom>
        </p:spPr>
      </p:pic>
      <p:pic>
        <p:nvPicPr>
          <p:cNvPr id="3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5262" y="5359400"/>
            <a:ext cx="558800" cy="673100"/>
          </a:xfrm>
          <a:prstGeom prst="rect">
            <a:avLst/>
          </a:prstGeom>
        </p:spPr>
      </p:pic>
      <p:pic>
        <p:nvPicPr>
          <p:cNvPr id="3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4662" y="5359400"/>
            <a:ext cx="685800" cy="673100"/>
          </a:xfrm>
          <a:prstGeom prst="rect">
            <a:avLst/>
          </a:prstGeom>
        </p:spPr>
      </p:pic>
      <p:pic>
        <p:nvPicPr>
          <p:cNvPr id="3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6162" y="5359400"/>
            <a:ext cx="723900" cy="673100"/>
          </a:xfrm>
          <a:prstGeom prst="rect">
            <a:avLst/>
          </a:prstGeom>
        </p:spPr>
      </p:pic>
      <p:sp>
        <p:nvSpPr>
          <p:cNvPr id="38" name="TextBox 17"/>
          <p:cNvSpPr txBox="1"/>
          <p:nvPr/>
        </p:nvSpPr>
        <p:spPr>
          <a:xfrm>
            <a:off x="122080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000" dirty="0"/>
              <a:t>RISC-V</a:t>
            </a:r>
            <a:r>
              <a:rPr lang="ko-KR" altLang="en-US" sz="2000" dirty="0"/>
              <a:t>의 </a:t>
            </a:r>
            <a:r>
              <a:rPr lang="en-US" altLang="ko-KR" sz="2000" dirty="0"/>
              <a:t>32</a:t>
            </a:r>
            <a:r>
              <a:rPr lang="ko-KR" altLang="en-US" sz="2000" dirty="0"/>
              <a:t>비트 기본 명령어 </a:t>
            </a:r>
            <a:r>
              <a:rPr lang="ko-KR" altLang="en-US" sz="2000" dirty="0" smtClean="0"/>
              <a:t>세트</a:t>
            </a:r>
            <a:endParaRPr lang="en-US" altLang="ko-KR" sz="2000" dirty="0" smtClean="0"/>
          </a:p>
          <a:p>
            <a:pPr lvl="0" algn="ctr">
              <a:lnSpc>
                <a:spcPct val="132800"/>
              </a:lnSpc>
            </a:pPr>
            <a:r>
              <a:rPr lang="en-US" altLang="ko-KR" sz="2000" dirty="0" smtClean="0"/>
              <a:t>Single CYCLE</a:t>
            </a:r>
            <a:endParaRPr lang="en-US" altLang="ko-KR" sz="2000" dirty="0"/>
          </a:p>
        </p:txBody>
      </p:sp>
      <p:sp>
        <p:nvSpPr>
          <p:cNvPr id="39" name="TextBox 18"/>
          <p:cNvSpPr txBox="1"/>
          <p:nvPr/>
        </p:nvSpPr>
        <p:spPr>
          <a:xfrm>
            <a:off x="17432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>
                <a:solidFill>
                  <a:srgbClr val="363636"/>
                </a:solidFill>
                <a:latin typeface="+mj-ea"/>
                <a:ea typeface="+mj-ea"/>
              </a:rPr>
              <a:t>모듈화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32545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41" name="TextBox 20"/>
          <p:cNvSpPr txBox="1"/>
          <p:nvPr/>
        </p:nvSpPr>
        <p:spPr>
          <a:xfrm>
            <a:off x="71661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>
                <a:solidFill>
                  <a:srgbClr val="363636"/>
                </a:solidFill>
                <a:latin typeface="+mj-ea"/>
                <a:ea typeface="+mj-ea"/>
              </a:rPr>
              <a:t>개방성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2" name="TextBox 21"/>
          <p:cNvSpPr txBox="1"/>
          <p:nvPr/>
        </p:nvSpPr>
        <p:spPr>
          <a:xfrm>
            <a:off x="86647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3" name="TextBox 22"/>
          <p:cNvSpPr txBox="1"/>
          <p:nvPr/>
        </p:nvSpPr>
        <p:spPr>
          <a:xfrm>
            <a:off x="125763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>
                <a:solidFill>
                  <a:srgbClr val="363636"/>
                </a:solidFill>
                <a:latin typeface="+mj-ea"/>
                <a:ea typeface="+mj-ea"/>
              </a:rPr>
              <a:t>RV32I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40876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664" y="3328476"/>
            <a:ext cx="16136466" cy="40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1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b="1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27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68" y="1499029"/>
            <a:ext cx="11791842" cy="4168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68" y="5896422"/>
            <a:ext cx="16568057" cy="334153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733800" y="1499029"/>
            <a:ext cx="13760125" cy="7738923"/>
            <a:chOff x="3733800" y="1499029"/>
            <a:chExt cx="13760125" cy="7738923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3733800" y="5667393"/>
              <a:ext cx="609600" cy="3570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4343400" y="1499029"/>
              <a:ext cx="13150525" cy="7738923"/>
              <a:chOff x="4343400" y="1499029"/>
              <a:chExt cx="13150525" cy="7738923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4343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7772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772400" y="5667393"/>
                <a:ext cx="9721525" cy="35705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/>
          <p:cNvGrpSpPr/>
          <p:nvPr/>
        </p:nvGrpSpPr>
        <p:grpSpPr>
          <a:xfrm>
            <a:off x="3733800" y="6311227"/>
            <a:ext cx="13724267" cy="267373"/>
            <a:chOff x="3733800" y="6311227"/>
            <a:chExt cx="13724267" cy="267373"/>
          </a:xfrm>
        </p:grpSpPr>
        <p:sp>
          <p:nvSpPr>
            <p:cNvPr id="6" name="직사각형 5"/>
            <p:cNvSpPr/>
            <p:nvPr/>
          </p:nvSpPr>
          <p:spPr>
            <a:xfrm>
              <a:off x="3733800" y="6316868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15000" y="631686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007942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3185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6520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955184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265681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3561686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4872183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6175367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0022825" y="2495909"/>
            <a:ext cx="7832889" cy="3810769"/>
            <a:chOff x="10022825" y="2495909"/>
            <a:chExt cx="7832889" cy="3810769"/>
          </a:xfrm>
        </p:grpSpPr>
        <p:sp>
          <p:nvSpPr>
            <p:cNvPr id="44" name="직사각형 43"/>
            <p:cNvSpPr/>
            <p:nvPr/>
          </p:nvSpPr>
          <p:spPr>
            <a:xfrm>
              <a:off x="10022825" y="6044946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1305526" y="3390900"/>
              <a:ext cx="2505338" cy="2654046"/>
              <a:chOff x="11305526" y="3390900"/>
              <a:chExt cx="2505338" cy="2654046"/>
            </a:xfrm>
          </p:grpSpPr>
          <p:cxnSp>
            <p:nvCxnSpPr>
              <p:cNvPr id="45" name="직선 연결선 44"/>
              <p:cNvCxnSpPr/>
              <p:nvPr/>
            </p:nvCxnSpPr>
            <p:spPr>
              <a:xfrm flipH="1">
                <a:off x="11305526" y="3390900"/>
                <a:ext cx="2486674" cy="265404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H="1">
                <a:off x="13792200" y="3390900"/>
                <a:ext cx="9332" cy="3788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H="1">
                <a:off x="13411200" y="3390900"/>
                <a:ext cx="399664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13131314" y="2495909"/>
              <a:ext cx="472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0110011 -&gt; R-Type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74137" y="6692900"/>
            <a:ext cx="127994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ADD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                  SUB                SLL	          SRL		SRA  	       SLT	              SLTU	   XOR	            OR	                    AND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3725117" y="8618161"/>
            <a:ext cx="13732950" cy="572729"/>
            <a:chOff x="3725117" y="8618161"/>
            <a:chExt cx="13732950" cy="572729"/>
          </a:xfrm>
        </p:grpSpPr>
        <p:sp>
          <p:nvSpPr>
            <p:cNvPr id="60" name="직사각형 5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2218" y="8618161"/>
              <a:ext cx="807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978" y="916053"/>
            <a:ext cx="4577187" cy="4964598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0126931" y="3346758"/>
            <a:ext cx="2222656" cy="2308363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53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S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71" y="1544949"/>
            <a:ext cx="14120441" cy="1781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409547"/>
            <a:ext cx="15461526" cy="180111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4913" b="11444"/>
          <a:stretch/>
        </p:blipFill>
        <p:spPr>
          <a:xfrm>
            <a:off x="1001644" y="5283700"/>
            <a:ext cx="9649704" cy="36576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t="88556"/>
          <a:stretch/>
        </p:blipFill>
        <p:spPr>
          <a:xfrm>
            <a:off x="1001644" y="9092504"/>
            <a:ext cx="9649704" cy="50041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572000" y="5784824"/>
            <a:ext cx="5943600" cy="275383"/>
            <a:chOff x="4572000" y="5784824"/>
            <a:chExt cx="5943600" cy="275383"/>
          </a:xfrm>
        </p:grpSpPr>
        <p:sp>
          <p:nvSpPr>
            <p:cNvPr id="23" name="직사각형 22"/>
            <p:cNvSpPr/>
            <p:nvPr/>
          </p:nvSpPr>
          <p:spPr>
            <a:xfrm>
              <a:off x="4572000" y="5798475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532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5344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553200" y="5516742"/>
            <a:ext cx="1981200" cy="26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65" name="그룹 64"/>
          <p:cNvGrpSpPr/>
          <p:nvPr/>
        </p:nvGrpSpPr>
        <p:grpSpPr>
          <a:xfrm>
            <a:off x="8534400" y="5503091"/>
            <a:ext cx="9252825" cy="2771469"/>
            <a:chOff x="8534400" y="5503091"/>
            <a:chExt cx="9252825" cy="2771469"/>
          </a:xfrm>
        </p:grpSpPr>
        <p:grpSp>
          <p:nvGrpSpPr>
            <p:cNvPr id="63" name="그룹 62"/>
            <p:cNvGrpSpPr/>
            <p:nvPr/>
          </p:nvGrpSpPr>
          <p:grpSpPr>
            <a:xfrm>
              <a:off x="12446794" y="7584954"/>
              <a:ext cx="438572" cy="419100"/>
              <a:chOff x="12458700" y="6896100"/>
              <a:chExt cx="438572" cy="419100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H="1" flipV="1">
                <a:off x="12649200" y="6896100"/>
                <a:ext cx="228760" cy="3499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12458700" y="7250733"/>
                <a:ext cx="438572" cy="6446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8534400" y="5503091"/>
              <a:ext cx="9252825" cy="2771469"/>
              <a:chOff x="8582207" y="4828496"/>
              <a:chExt cx="9252825" cy="2771469"/>
            </a:xfrm>
          </p:grpSpPr>
          <p:cxnSp>
            <p:nvCxnSpPr>
              <p:cNvPr id="31" name="직선 연결선 30"/>
              <p:cNvCxnSpPr/>
              <p:nvPr/>
            </p:nvCxnSpPr>
            <p:spPr>
              <a:xfrm flipH="1" flipV="1">
                <a:off x="8582207" y="4828496"/>
                <a:ext cx="4295753" cy="243530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110632" y="6892079"/>
                <a:ext cx="472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FF0000"/>
                    </a:solidFill>
                  </a:rPr>
                  <a:t>0100011 -&gt; S-Type</a:t>
                </a:r>
                <a:endParaRPr lang="ko-KR" altLang="en-US" sz="4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5013703" y="592374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SW		     SB		       SH		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00400" y="8382542"/>
            <a:ext cx="7315200" cy="572729"/>
            <a:chOff x="3725117" y="8618161"/>
            <a:chExt cx="13732950" cy="572729"/>
          </a:xfrm>
        </p:grpSpPr>
        <p:sp>
          <p:nvSpPr>
            <p:cNvPr id="69" name="직사각형 68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2168256" y="2129449"/>
            <a:ext cx="4214744" cy="3045735"/>
            <a:chOff x="12168256" y="2129449"/>
            <a:chExt cx="4214744" cy="3045735"/>
          </a:xfrm>
        </p:grpSpPr>
        <p:sp>
          <p:nvSpPr>
            <p:cNvPr id="72" name="직사각형 71"/>
            <p:cNvSpPr/>
            <p:nvPr/>
          </p:nvSpPr>
          <p:spPr>
            <a:xfrm>
              <a:off x="12168256" y="2129449"/>
              <a:ext cx="1676400" cy="105236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3169900" y="4158303"/>
              <a:ext cx="3213100" cy="1016881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 flipV="1">
              <a:off x="12168256" y="3181809"/>
              <a:ext cx="1027653" cy="976494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 flipV="1">
              <a:off x="13801887" y="3140134"/>
              <a:ext cx="2581113" cy="1018169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5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696140"/>
            <a:ext cx="12170682" cy="171604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914400" y="3574974"/>
            <a:ext cx="16149576" cy="2545119"/>
            <a:chOff x="1378196" y="3940346"/>
            <a:chExt cx="14489547" cy="170646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8196" y="3940346"/>
              <a:ext cx="14489547" cy="73352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4880" y="4627491"/>
              <a:ext cx="14422863" cy="101931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42" y="6134716"/>
            <a:ext cx="13504516" cy="359380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219297" y="6304243"/>
            <a:ext cx="11723463" cy="2860392"/>
            <a:chOff x="8219297" y="6304243"/>
            <a:chExt cx="11723463" cy="2860392"/>
          </a:xfrm>
        </p:grpSpPr>
        <p:sp>
          <p:nvSpPr>
            <p:cNvPr id="22" name="직사각형 21"/>
            <p:cNvSpPr/>
            <p:nvPr/>
          </p:nvSpPr>
          <p:spPr>
            <a:xfrm>
              <a:off x="8219297" y="6304243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2" name="직선 화살표 연결선 11"/>
            <p:cNvCxnSpPr>
              <a:stCxn id="22" idx="3"/>
            </p:cNvCxnSpPr>
            <p:nvPr/>
          </p:nvCxnSpPr>
          <p:spPr>
            <a:xfrm>
              <a:off x="10200497" y="6435109"/>
              <a:ext cx="4990776" cy="19849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0000011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L-Type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810000" y="6514778"/>
            <a:ext cx="10619956" cy="288374"/>
            <a:chOff x="3810000" y="6514778"/>
            <a:chExt cx="10619956" cy="288374"/>
          </a:xfrm>
        </p:grpSpPr>
        <p:sp>
          <p:nvSpPr>
            <p:cNvPr id="29" name="직사각형 28"/>
            <p:cNvSpPr/>
            <p:nvPr/>
          </p:nvSpPr>
          <p:spPr>
            <a:xfrm>
              <a:off x="3810000" y="6514778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53707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85785" y="6541420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234095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326874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19600" y="6803152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LW		     LB		        LH		 LBU		    LHU		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810000" y="8801452"/>
            <a:ext cx="10663858" cy="572729"/>
            <a:chOff x="3725117" y="8618161"/>
            <a:chExt cx="13732950" cy="572729"/>
          </a:xfrm>
        </p:grpSpPr>
        <p:sp>
          <p:nvSpPr>
            <p:cNvPr id="40" name="직사각형 3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820400" y="1700045"/>
            <a:ext cx="3733801" cy="4288282"/>
            <a:chOff x="10820400" y="1700045"/>
            <a:chExt cx="3733801" cy="4288282"/>
          </a:xfrm>
        </p:grpSpPr>
        <p:grpSp>
          <p:nvGrpSpPr>
            <p:cNvPr id="53" name="그룹 52"/>
            <p:cNvGrpSpPr/>
            <p:nvPr/>
          </p:nvGrpSpPr>
          <p:grpSpPr>
            <a:xfrm>
              <a:off x="10820400" y="1700045"/>
              <a:ext cx="3733800" cy="4288282"/>
              <a:chOff x="10820400" y="1700045"/>
              <a:chExt cx="3733800" cy="4288282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10820400" y="4212432"/>
                <a:ext cx="3733800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811000" y="1700045"/>
                <a:ext cx="1427223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 flipV="1">
                <a:off x="10820400" y="3505128"/>
                <a:ext cx="990600" cy="740355"/>
              </a:xfrm>
              <a:prstGeom prst="line">
                <a:avLst/>
              </a:prstGeom>
              <a:ln>
                <a:solidFill>
                  <a:srgbClr val="33CCFF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/>
            <p:cNvCxnSpPr/>
            <p:nvPr/>
          </p:nvCxnSpPr>
          <p:spPr>
            <a:xfrm flipH="1" flipV="1">
              <a:off x="13221650" y="3466563"/>
              <a:ext cx="1332551" cy="77892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1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573260"/>
            <a:ext cx="8142356" cy="23034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6317592"/>
            <a:ext cx="13670708" cy="33217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27" y="4152901"/>
            <a:ext cx="16332848" cy="204302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810000" y="4295857"/>
            <a:ext cx="10862352" cy="4886243"/>
            <a:chOff x="3810000" y="4295857"/>
            <a:chExt cx="10862352" cy="4886243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672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36398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3810000" y="6195928"/>
              <a:ext cx="457200" cy="2986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3620750" y="6123864"/>
              <a:ext cx="1051602" cy="29820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8354459" y="6482753"/>
            <a:ext cx="11723463" cy="2860392"/>
            <a:chOff x="8219297" y="6304243"/>
            <a:chExt cx="11723463" cy="2860392"/>
          </a:xfrm>
        </p:grpSpPr>
        <p:sp>
          <p:nvSpPr>
            <p:cNvPr id="31" name="직사각형 30"/>
            <p:cNvSpPr/>
            <p:nvPr/>
          </p:nvSpPr>
          <p:spPr>
            <a:xfrm>
              <a:off x="8219297" y="6304243"/>
              <a:ext cx="1981200" cy="2291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2" name="직선 화살표 연결선 31"/>
            <p:cNvCxnSpPr>
              <a:stCxn id="31" idx="3"/>
            </p:cNvCxnSpPr>
            <p:nvPr/>
          </p:nvCxnSpPr>
          <p:spPr>
            <a:xfrm>
              <a:off x="10200497" y="6418842"/>
              <a:ext cx="4990776" cy="20012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0010011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I-Type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11009" y="6634368"/>
            <a:ext cx="10543759" cy="297087"/>
            <a:chOff x="4111009" y="6634368"/>
            <a:chExt cx="10543759" cy="297087"/>
          </a:xfrm>
        </p:grpSpPr>
        <p:sp>
          <p:nvSpPr>
            <p:cNvPr id="34" name="직사각형 33"/>
            <p:cNvSpPr/>
            <p:nvPr/>
          </p:nvSpPr>
          <p:spPr>
            <a:xfrm>
              <a:off x="4111009" y="666972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9457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0715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7328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841616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00676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9034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333943" y="663754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3507977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67199" y="7073900"/>
            <a:ext cx="1052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ADDI         SLIT         SLTIU	XORI        ORI          ANDI        SLLI         SRLI          SRAI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509686" y="8696683"/>
            <a:ext cx="11145081" cy="572729"/>
            <a:chOff x="3725117" y="8618161"/>
            <a:chExt cx="13732950" cy="572729"/>
          </a:xfrm>
        </p:grpSpPr>
        <p:sp>
          <p:nvSpPr>
            <p:cNvPr id="46" name="직사각형 45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947778" y="1682223"/>
            <a:ext cx="10428219" cy="4472925"/>
            <a:chOff x="6947778" y="1682223"/>
            <a:chExt cx="10428219" cy="4472925"/>
          </a:xfrm>
        </p:grpSpPr>
        <p:sp>
          <p:nvSpPr>
            <p:cNvPr id="49" name="직사각형 48"/>
            <p:cNvSpPr/>
            <p:nvPr/>
          </p:nvSpPr>
          <p:spPr>
            <a:xfrm>
              <a:off x="6947778" y="1682223"/>
              <a:ext cx="2125724" cy="210079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268200" y="4058177"/>
              <a:ext cx="3200399" cy="1253829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5697199" y="5524500"/>
              <a:ext cx="1600201" cy="630648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6947778" y="3162300"/>
              <a:ext cx="2196222" cy="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082226" y="1969630"/>
              <a:ext cx="8333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</a:t>
              </a:r>
            </a:p>
            <a:p>
              <a:endParaRPr lang="en-US" altLang="ko-KR" sz="3600" b="1" dirty="0">
                <a:solidFill>
                  <a:srgbClr val="00B0F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124245" y="3377140"/>
              <a:ext cx="22517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 </a:t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/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>           </a:t>
              </a:r>
            </a:p>
            <a:p>
              <a:r>
                <a:rPr lang="en-US" altLang="ko-KR" sz="3600" b="1" dirty="0">
                  <a:solidFill>
                    <a:srgbClr val="00B0F0"/>
                  </a:solidFill>
                </a:rPr>
                <a:t>	</a:t>
              </a:r>
              <a:r>
                <a:rPr lang="en-US" altLang="ko-KR" sz="3600" b="1" dirty="0" smtClean="0">
                  <a:solidFill>
                    <a:srgbClr val="00B0F0"/>
                  </a:solidFill>
                </a:rPr>
                <a:t>	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4800" dirty="0" smtClean="0">
                <a:solidFill>
                  <a:srgbClr val="595042"/>
                </a:solidFill>
                <a:ea typeface="Pretendard SemiBold"/>
              </a:rPr>
              <a:t>B-Type </a:t>
            </a:r>
            <a:endParaRPr lang="ko-KR" altLang="ko-KR" sz="48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25" y="1696140"/>
            <a:ext cx="10982217" cy="20757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771900"/>
            <a:ext cx="11725910" cy="20555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03374" y="7995421"/>
            <a:ext cx="1509545" cy="121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030209" y="7020868"/>
            <a:ext cx="1368849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069027" y="6854461"/>
            <a:ext cx="6965381" cy="915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4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69500" y="6480184"/>
            <a:ext cx="1981200" cy="2291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53" y="6246313"/>
            <a:ext cx="16029147" cy="3101518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5812492" y="9364981"/>
            <a:ext cx="1332508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31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17373" y="6626678"/>
            <a:ext cx="6973945" cy="593182"/>
            <a:chOff x="3317373" y="6626678"/>
            <a:chExt cx="6973945" cy="593182"/>
          </a:xfrm>
        </p:grpSpPr>
        <p:grpSp>
          <p:nvGrpSpPr>
            <p:cNvPr id="13" name="그룹 12"/>
            <p:cNvGrpSpPr/>
            <p:nvPr/>
          </p:nvGrpSpPr>
          <p:grpSpPr>
            <a:xfrm>
              <a:off x="3317373" y="6626678"/>
              <a:ext cx="6653995" cy="172350"/>
              <a:chOff x="3442365" y="6652721"/>
              <a:chExt cx="6976043" cy="1841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3442365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604082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789611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51328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127055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9288772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492624" y="6758195"/>
              <a:ext cx="679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BEQ        BNE          BLT          BGE        BLTU      BGEU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0024681" y="6642561"/>
            <a:ext cx="6932036" cy="545635"/>
            <a:chOff x="10024681" y="6642561"/>
            <a:chExt cx="6932036" cy="545635"/>
          </a:xfrm>
        </p:grpSpPr>
        <p:grpSp>
          <p:nvGrpSpPr>
            <p:cNvPr id="22" name="그룹 21"/>
            <p:cNvGrpSpPr/>
            <p:nvPr/>
          </p:nvGrpSpPr>
          <p:grpSpPr>
            <a:xfrm>
              <a:off x="10024681" y="6642561"/>
              <a:ext cx="6672887" cy="156467"/>
              <a:chOff x="10474301" y="6669691"/>
              <a:chExt cx="6995849" cy="16718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0202981" y="6726531"/>
              <a:ext cx="675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33CCFF"/>
                  </a:solidFill>
                </a:rPr>
                <a:t>BEQ         BNE          BLT         BGE         BLTU      BGEU</a:t>
              </a:r>
              <a:endParaRPr lang="ko-KR" altLang="en-US" sz="2400" b="1" dirty="0">
                <a:solidFill>
                  <a:srgbClr val="33CCFF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306747" y="9102993"/>
            <a:ext cx="7789680" cy="242889"/>
            <a:chOff x="3306747" y="9102993"/>
            <a:chExt cx="7789680" cy="242889"/>
          </a:xfrm>
        </p:grpSpPr>
        <p:grpSp>
          <p:nvGrpSpPr>
            <p:cNvPr id="84" name="그룹 83"/>
            <p:cNvGrpSpPr/>
            <p:nvPr/>
          </p:nvGrpSpPr>
          <p:grpSpPr>
            <a:xfrm>
              <a:off x="3306747" y="9102993"/>
              <a:ext cx="7271977" cy="242889"/>
              <a:chOff x="3306747" y="9102993"/>
              <a:chExt cx="7271977" cy="242889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306747" y="9173532"/>
                <a:ext cx="6653995" cy="172350"/>
                <a:chOff x="3442365" y="6652721"/>
                <a:chExt cx="6976043" cy="184150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3442365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604082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5789611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6951328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8127055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9288772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</p:grpSp>
          <p:cxnSp>
            <p:nvCxnSpPr>
              <p:cNvPr id="66" name="구부러진 연결선 65"/>
              <p:cNvCxnSpPr>
                <a:stCxn id="59" idx="0"/>
                <a:endCxn id="60" idx="0"/>
              </p:cNvCxnSpPr>
              <p:nvPr/>
            </p:nvCxnSpPr>
            <p:spPr>
              <a:xfrm rot="5400000" flipH="1" flipV="1">
                <a:off x="4399647" y="8619489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구부러진 연결선 67"/>
              <p:cNvCxnSpPr/>
              <p:nvPr/>
            </p:nvCxnSpPr>
            <p:spPr>
              <a:xfrm rot="5400000" flipH="1" flipV="1">
                <a:off x="5524390" y="8596345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구부러진 연결선 68"/>
              <p:cNvCxnSpPr/>
              <p:nvPr/>
            </p:nvCxnSpPr>
            <p:spPr>
              <a:xfrm rot="5400000" flipH="1" flipV="1">
                <a:off x="6635834" y="8584457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구부러진 연결선 69"/>
              <p:cNvCxnSpPr/>
              <p:nvPr/>
            </p:nvCxnSpPr>
            <p:spPr>
              <a:xfrm rot="5400000" flipH="1" flipV="1">
                <a:off x="7782550" y="8589924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구부러진 연결선 70"/>
              <p:cNvCxnSpPr/>
              <p:nvPr/>
            </p:nvCxnSpPr>
            <p:spPr>
              <a:xfrm rot="5400000" flipH="1" flipV="1">
                <a:off x="8907294" y="8566780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구부러진 연결선 71"/>
              <p:cNvCxnSpPr/>
              <p:nvPr/>
            </p:nvCxnSpPr>
            <p:spPr>
              <a:xfrm rot="5400000" flipH="1" flipV="1">
                <a:off x="10018738" y="8554893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/>
            <p:cNvSpPr/>
            <p:nvPr/>
          </p:nvSpPr>
          <p:spPr>
            <a:xfrm>
              <a:off x="10018940" y="9189414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93500"/>
          <a:stretch/>
        </p:blipFill>
        <p:spPr>
          <a:xfrm>
            <a:off x="16725510" y="6246313"/>
            <a:ext cx="1021217" cy="3097953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10612957" y="9091107"/>
            <a:ext cx="7205085" cy="252288"/>
            <a:chOff x="10612957" y="9091107"/>
            <a:chExt cx="7205085" cy="252288"/>
          </a:xfrm>
        </p:grpSpPr>
        <p:grpSp>
          <p:nvGrpSpPr>
            <p:cNvPr id="77" name="그룹 76"/>
            <p:cNvGrpSpPr/>
            <p:nvPr/>
          </p:nvGrpSpPr>
          <p:grpSpPr>
            <a:xfrm>
              <a:off x="11145155" y="9186928"/>
              <a:ext cx="6672887" cy="156467"/>
              <a:chOff x="10474301" y="6669691"/>
              <a:chExt cx="6995849" cy="16718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cxnSp>
          <p:nvCxnSpPr>
            <p:cNvPr id="85" name="구부러진 연결선 84"/>
            <p:cNvCxnSpPr/>
            <p:nvPr/>
          </p:nvCxnSpPr>
          <p:spPr>
            <a:xfrm rot="5400000" flipH="1" flipV="1">
              <a:off x="11161057" y="8607603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구부러진 연결선 85"/>
            <p:cNvCxnSpPr/>
            <p:nvPr/>
          </p:nvCxnSpPr>
          <p:spPr>
            <a:xfrm rot="5400000" flipH="1" flipV="1">
              <a:off x="12285800" y="8584459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구부러진 연결선 86"/>
            <p:cNvCxnSpPr/>
            <p:nvPr/>
          </p:nvCxnSpPr>
          <p:spPr>
            <a:xfrm rot="5400000" flipH="1" flipV="1">
              <a:off x="13397244" y="8572571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구부러진 연결선 87"/>
            <p:cNvCxnSpPr/>
            <p:nvPr/>
          </p:nvCxnSpPr>
          <p:spPr>
            <a:xfrm rot="5400000" flipH="1" flipV="1">
              <a:off x="14543960" y="8578038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구부러진 연결선 88"/>
            <p:cNvCxnSpPr/>
            <p:nvPr/>
          </p:nvCxnSpPr>
          <p:spPr>
            <a:xfrm rot="5400000" flipH="1" flipV="1">
              <a:off x="15668704" y="8554894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구부러진 연결선 89"/>
            <p:cNvCxnSpPr/>
            <p:nvPr/>
          </p:nvCxnSpPr>
          <p:spPr>
            <a:xfrm rot="5400000" flipH="1" flipV="1">
              <a:off x="16780148" y="8543007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9480196" y="3400702"/>
            <a:ext cx="10250109" cy="3208631"/>
            <a:chOff x="9480196" y="3400702"/>
            <a:chExt cx="10250109" cy="3208631"/>
          </a:xfrm>
        </p:grpSpPr>
        <p:sp>
          <p:nvSpPr>
            <p:cNvPr id="21" name="TextBox 20"/>
            <p:cNvSpPr txBox="1"/>
            <p:nvPr/>
          </p:nvSpPr>
          <p:spPr>
            <a:xfrm>
              <a:off x="13114253" y="3400702"/>
              <a:ext cx="6616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0010011 -&gt; B-Type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480196" y="6452866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 flipV="1">
              <a:off x="10360100" y="3968585"/>
              <a:ext cx="3219749" cy="247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280115" y="8438189"/>
            <a:ext cx="14432692" cy="572729"/>
            <a:chOff x="3725117" y="8618161"/>
            <a:chExt cx="13732950" cy="572729"/>
          </a:xfrm>
        </p:grpSpPr>
        <p:sp>
          <p:nvSpPr>
            <p:cNvPr id="107" name="직사각형 106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FF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.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6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62" y="425076"/>
            <a:ext cx="17030700" cy="95444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LU, AU, J, JL-Type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r="20896" b="75503"/>
          <a:stretch/>
        </p:blipFill>
        <p:spPr>
          <a:xfrm>
            <a:off x="1001645" y="1738361"/>
            <a:ext cx="6923155" cy="66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4" y="4946796"/>
            <a:ext cx="10733156" cy="4212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44" y="3352387"/>
            <a:ext cx="16439789" cy="9342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t="27317" r="12189" b="52943"/>
          <a:stretch/>
        </p:blipFill>
        <p:spPr>
          <a:xfrm>
            <a:off x="1001645" y="2393948"/>
            <a:ext cx="7685155" cy="5334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52697"/>
          <a:stretch/>
        </p:blipFill>
        <p:spPr>
          <a:xfrm>
            <a:off x="8689477" y="1618834"/>
            <a:ext cx="8751956" cy="127819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4390823" y="5029024"/>
            <a:ext cx="14662688" cy="2308324"/>
            <a:chOff x="4390823" y="5029024"/>
            <a:chExt cx="14662688" cy="2308324"/>
          </a:xfrm>
        </p:grpSpPr>
        <p:sp>
          <p:nvSpPr>
            <p:cNvPr id="26" name="TextBox 25"/>
            <p:cNvSpPr txBox="1"/>
            <p:nvPr/>
          </p:nvSpPr>
          <p:spPr>
            <a:xfrm>
              <a:off x="12437459" y="5029024"/>
              <a:ext cx="66160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0110111 -&gt; LU-Type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0010111 -&gt; AU-Type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1101111 -&gt; J-Type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1100111 -&gt;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JL-Type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7141" y="5259330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7047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504875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95851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0143565" y="5351627"/>
              <a:ext cx="2296085" cy="782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4390823" y="5143500"/>
              <a:ext cx="5743777" cy="34829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176752" y="8079691"/>
            <a:ext cx="7567013" cy="572729"/>
            <a:chOff x="3725117" y="8618161"/>
            <a:chExt cx="13732950" cy="572729"/>
          </a:xfrm>
        </p:grpSpPr>
        <p:sp>
          <p:nvSpPr>
            <p:cNvPr id="44" name="직사각형 43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46103" y="8918159"/>
            <a:ext cx="2851239" cy="949523"/>
            <a:chOff x="7346103" y="8918159"/>
            <a:chExt cx="2851239" cy="949523"/>
          </a:xfrm>
        </p:grpSpPr>
        <p:sp>
          <p:nvSpPr>
            <p:cNvPr id="46" name="직사각형 45"/>
            <p:cNvSpPr/>
            <p:nvPr/>
          </p:nvSpPr>
          <p:spPr>
            <a:xfrm>
              <a:off x="7346103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797167" y="8918159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5" name="구부러진 연결선 54"/>
            <p:cNvCxnSpPr>
              <a:stCxn id="46" idx="2"/>
              <a:endCxn id="47" idx="2"/>
            </p:cNvCxnSpPr>
            <p:nvPr/>
          </p:nvCxnSpPr>
          <p:spPr>
            <a:xfrm rot="5400000" flipH="1" flipV="1">
              <a:off x="8766794" y="8438563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789191" y="9406017"/>
              <a:ext cx="179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J=</a:t>
              </a:r>
              <a:r>
                <a:rPr lang="en-US" altLang="ko-KR" sz="2400" b="1" dirty="0" err="1" smtClean="0">
                  <a:solidFill>
                    <a:srgbClr val="FF0000"/>
                  </a:solidFill>
                </a:rPr>
                <a:t>PC+imm</a:t>
              </a:r>
              <a:r>
                <a:rPr lang="en-US" altLang="ko-KR" sz="2400" b="1" dirty="0" smtClean="0">
                  <a:solidFill>
                    <a:srgbClr val="FF0000"/>
                  </a:solidFill>
                </a:rPr>
                <a:t>(8)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601200" y="8928017"/>
            <a:ext cx="2148785" cy="935291"/>
            <a:chOff x="9601200" y="8928017"/>
            <a:chExt cx="2148785" cy="935291"/>
          </a:xfrm>
        </p:grpSpPr>
        <p:sp>
          <p:nvSpPr>
            <p:cNvPr id="48" name="직사각형 47"/>
            <p:cNvSpPr/>
            <p:nvPr/>
          </p:nvSpPr>
          <p:spPr>
            <a:xfrm>
              <a:off x="10248231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6" name="구부러진 연결선 55"/>
            <p:cNvCxnSpPr/>
            <p:nvPr/>
          </p:nvCxnSpPr>
          <p:spPr>
            <a:xfrm rot="5400000" flipH="1" flipV="1">
              <a:off x="10321803" y="8468766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9702779" y="9401643"/>
              <a:ext cx="2047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JL=RS1+PC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53200" y="1838908"/>
            <a:ext cx="9238560" cy="1221507"/>
            <a:chOff x="6553200" y="1838908"/>
            <a:chExt cx="9238560" cy="1221507"/>
          </a:xfrm>
        </p:grpSpPr>
        <p:sp>
          <p:nvSpPr>
            <p:cNvPr id="62" name="직사각형 61"/>
            <p:cNvSpPr/>
            <p:nvPr/>
          </p:nvSpPr>
          <p:spPr>
            <a:xfrm>
              <a:off x="6553200" y="1926395"/>
              <a:ext cx="2103848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4325599" y="1838908"/>
              <a:ext cx="1466161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14554200" y="3245861"/>
            <a:ext cx="2743200" cy="1134020"/>
          </a:xfrm>
          <a:prstGeom prst="rect">
            <a:avLst/>
          </a:prstGeom>
          <a:noFill/>
          <a:ln w="8572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70" name="직사각형 69"/>
          <p:cNvSpPr/>
          <p:nvPr/>
        </p:nvSpPr>
        <p:spPr>
          <a:xfrm>
            <a:off x="15865026" y="1838908"/>
            <a:ext cx="1566882" cy="11340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986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962900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44" y="1866900"/>
            <a:ext cx="4650513" cy="5562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3" name="그룹 2"/>
          <p:cNvGrpSpPr/>
          <p:nvPr/>
        </p:nvGrpSpPr>
        <p:grpSpPr>
          <a:xfrm>
            <a:off x="10591893" y="2913064"/>
            <a:ext cx="7543707" cy="3470271"/>
            <a:chOff x="6172200" y="2781300"/>
            <a:chExt cx="7504652" cy="3470271"/>
          </a:xfrm>
        </p:grpSpPr>
        <p:sp>
          <p:nvSpPr>
            <p:cNvPr id="6" name="TextBox 5"/>
            <p:cNvSpPr txBox="1"/>
            <p:nvPr/>
          </p:nvSpPr>
          <p:spPr>
            <a:xfrm>
              <a:off x="6172200" y="2781300"/>
              <a:ext cx="30480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68580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5438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81915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8773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563100" y="454024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248900" y="282574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10896600" y="4549751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82400" y="2835251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12121821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07621" y="2819400"/>
              <a:ext cx="86923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…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33647"/>
          <a:stretch/>
        </p:blipFill>
        <p:spPr>
          <a:xfrm>
            <a:off x="6233249" y="318339"/>
            <a:ext cx="4124901" cy="711116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776049" y="44577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49984" y="366269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C to Assembly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7847567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973" r="37291" b="-2973"/>
          <a:stretch/>
        </p:blipFill>
        <p:spPr>
          <a:xfrm>
            <a:off x="0" y="3466315"/>
            <a:ext cx="17570213" cy="213363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96600" y="4305300"/>
            <a:ext cx="2057400" cy="838200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구부러진 연결선 29"/>
          <p:cNvCxnSpPr/>
          <p:nvPr/>
        </p:nvCxnSpPr>
        <p:spPr>
          <a:xfrm rot="5400000" flipH="1" flipV="1">
            <a:off x="12033657" y="3745314"/>
            <a:ext cx="11886" cy="1108086"/>
          </a:xfrm>
          <a:prstGeom prst="curvedConnector3">
            <a:avLst>
              <a:gd name="adj1" fmla="val 1800000"/>
            </a:avLst>
          </a:prstGeom>
          <a:ln w="793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34556" y="1451609"/>
            <a:ext cx="7543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</a:rPr>
              <a:t>Jump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하며 계속 함수를 호출</a:t>
            </a:r>
            <a:r>
              <a:rPr lang="en-US" altLang="ko-KR" sz="4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정렬되는 것을 반복함을 확인할 수 있음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852202"/>
            <a:ext cx="5201376" cy="1667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5763350"/>
            <a:ext cx="13411200" cy="8699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134600" y="6148329"/>
            <a:ext cx="1066800" cy="418944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>
            <a:off x="15386325" y="6179920"/>
            <a:ext cx="1072875" cy="321360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468244" y="6291808"/>
            <a:ext cx="750956" cy="522438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8" name="구부러진 연결선 17"/>
          <p:cNvCxnSpPr/>
          <p:nvPr/>
        </p:nvCxnSpPr>
        <p:spPr>
          <a:xfrm rot="5400000" flipH="1" flipV="1">
            <a:off x="10662057" y="5535568"/>
            <a:ext cx="11886" cy="1108086"/>
          </a:xfrm>
          <a:prstGeom prst="curvedConnector3">
            <a:avLst>
              <a:gd name="adj1" fmla="val 1800000"/>
            </a:avLst>
          </a:prstGeom>
          <a:ln w="793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 rot="5400000" flipH="1" flipV="1">
            <a:off x="15976281" y="5588343"/>
            <a:ext cx="11886" cy="1108086"/>
          </a:xfrm>
          <a:prstGeom prst="curvedConnector3">
            <a:avLst>
              <a:gd name="adj1" fmla="val 1800000"/>
            </a:avLst>
          </a:prstGeom>
          <a:ln w="793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2100" y="6461720"/>
            <a:ext cx="80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Medium"/>
              </a:rPr>
              <a:t>Trouble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Shooting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및 고찰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747000" y="444233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729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42"/>
            <a:ext cx="18344239" cy="102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0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29535" t="9414" b="34388"/>
          <a:stretch/>
        </p:blipFill>
        <p:spPr>
          <a:xfrm>
            <a:off x="1358865" y="2857500"/>
            <a:ext cx="13525535" cy="5816600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9982200" y="5797550"/>
            <a:ext cx="2362200" cy="2286000"/>
          </a:xfrm>
          <a:prstGeom prst="flowChartConnector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884400" y="4647337"/>
            <a:ext cx="241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Data Path </a:t>
            </a:r>
            <a:r>
              <a:rPr lang="ko-KR" altLang="en-US" sz="3600" b="1" dirty="0" smtClean="0"/>
              <a:t>내부에서 구현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56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88539" y="2473910"/>
            <a:ext cx="6089650" cy="76188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7816850" y="440054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7999" y="7608958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9" y="8066158"/>
            <a:ext cx="632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792934" y="2392714"/>
            <a:ext cx="6089651" cy="778122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5779750" y="4368800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34209" y="7546276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8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72600" y="8251126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dirty="0" smtClean="0">
                <a:solidFill>
                  <a:srgbClr val="595042"/>
                </a:solidFill>
                <a:latin typeface="Pretendard Light"/>
              </a:rPr>
              <a:t>Load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</a:rPr>
              <a:t>의 경우는 정상 작동함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315" t="-557" r="21449" b="53436"/>
          <a:stretch/>
        </p:blipFill>
        <p:spPr>
          <a:xfrm>
            <a:off x="1347199" y="3509098"/>
            <a:ext cx="6868701" cy="39957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t="46466" b="1700"/>
          <a:stretch/>
        </p:blipFill>
        <p:spPr>
          <a:xfrm>
            <a:off x="9124950" y="3798377"/>
            <a:ext cx="7131050" cy="3570099"/>
          </a:xfrm>
          <a:prstGeom prst="rect">
            <a:avLst/>
          </a:prstGeom>
        </p:spPr>
      </p:pic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9490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32501" y="-1816475"/>
            <a:ext cx="6089650" cy="161734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34074" y="732015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8" y="8066158"/>
            <a:ext cx="14636752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12034" y="3818917"/>
            <a:ext cx="14291175" cy="3323435"/>
            <a:chOff x="2065937" y="4552867"/>
            <a:chExt cx="8517326" cy="1198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/>
            <a:srcRect r="83912"/>
            <a:stretch/>
          </p:blipFill>
          <p:spPr>
            <a:xfrm>
              <a:off x="2065937" y="4552867"/>
              <a:ext cx="2277463" cy="118126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/>
            <a:srcRect l="55921"/>
            <a:stretch/>
          </p:blipFill>
          <p:spPr>
            <a:xfrm>
              <a:off x="4343400" y="4569978"/>
              <a:ext cx="6239863" cy="11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4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4059" y="1842164"/>
            <a:ext cx="6650926" cy="832104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8267700" y="39129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32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996" y="8170327"/>
            <a:ext cx="7579474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Func3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받아 분류 후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,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의 하위 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2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비트를 기준으로</a:t>
            </a:r>
            <a:endParaRPr lang="en-US" altLang="ko-KR" sz="2400" dirty="0" smtClean="0">
              <a:solidFill>
                <a:srgbClr val="595042"/>
              </a:solidFill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RAM 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내부에서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[31:2]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에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wData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</a:t>
            </a:r>
            <a:r>
              <a:rPr lang="ko-KR" altLang="en-US" sz="2400" dirty="0" err="1" smtClean="0">
                <a:solidFill>
                  <a:srgbClr val="595042"/>
                </a:solidFill>
                <a:ea typeface="Pretendard Light"/>
              </a:rPr>
              <a:t>넣어줌</a:t>
            </a:r>
            <a:endParaRPr lang="en-US" sz="240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43015" y="1808939"/>
            <a:ext cx="6564128" cy="838749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6808450" y="39510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21529" y="743690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32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74300" y="8208427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smtClean="0">
                <a:solidFill>
                  <a:srgbClr val="595042"/>
                </a:solidFill>
                <a:latin typeface="Pretendard Light"/>
              </a:rPr>
              <a:t>같은 방식으로 해결함</a:t>
            </a:r>
            <a:endParaRPr lang="en-US" sz="2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8" y="1521524"/>
            <a:ext cx="14197601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 </a:t>
            </a:r>
            <a:r>
              <a:rPr lang="ko-KR" altLang="en-US" sz="5500" dirty="0" smtClean="0">
                <a:solidFill>
                  <a:srgbClr val="595042"/>
                </a:solidFill>
                <a:ea typeface="Pretendard SemiBold"/>
              </a:rPr>
              <a:t>해결 방법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996" y="2847350"/>
            <a:ext cx="7579474" cy="4747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/>
          <a:srcRect b="46682"/>
          <a:stretch/>
        </p:blipFill>
        <p:spPr>
          <a:xfrm>
            <a:off x="9437780" y="3372196"/>
            <a:ext cx="7859620" cy="3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</a:t>
            </a:r>
            <a:r>
              <a:rPr lang="en-US" altLang="ko-KR" sz="5500" dirty="0">
                <a:solidFill>
                  <a:srgbClr val="595042"/>
                </a:solidFill>
                <a:ea typeface="Pretendard SemiBold"/>
              </a:rPr>
              <a:t>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Sort(Register File 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374900"/>
            <a:ext cx="14528800" cy="70945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4305300"/>
            <a:ext cx="751332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449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47689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8953500"/>
            <a:ext cx="857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6823075"/>
            <a:ext cx="85725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5651500"/>
            <a:ext cx="85725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/>
          <p:cNvGrpSpPr/>
          <p:nvPr/>
        </p:nvGrpSpPr>
        <p:grpSpPr>
          <a:xfrm>
            <a:off x="1455511" y="4687888"/>
            <a:ext cx="1625600" cy="717550"/>
            <a:chOff x="1447800" y="4921250"/>
            <a:chExt cx="1625600" cy="71755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4921250"/>
              <a:ext cx="1625600" cy="71755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38300" y="51308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RAM 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그룹 45"/>
          <p:cNvGrpSpPr/>
          <p:nvPr/>
        </p:nvGrpSpPr>
        <p:grpSpPr>
          <a:xfrm>
            <a:off x="1447800" y="5918200"/>
            <a:ext cx="1625600" cy="673100"/>
            <a:chOff x="1447800" y="5867400"/>
            <a:chExt cx="1625600" cy="6731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1447800" y="5867400"/>
              <a:ext cx="1625600" cy="6731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701800" y="6032500"/>
              <a:ext cx="11049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spc="-100" dirty="0" smtClean="0">
                  <a:solidFill>
                    <a:srgbClr val="595042"/>
                  </a:solidFill>
                  <a:latin typeface="Cormorant Bold"/>
                </a:rPr>
                <a:t>Func3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그룹 44"/>
          <p:cNvGrpSpPr/>
          <p:nvPr/>
        </p:nvGrpSpPr>
        <p:grpSpPr>
          <a:xfrm>
            <a:off x="1460500" y="7404100"/>
            <a:ext cx="1625600" cy="723900"/>
            <a:chOff x="1447800" y="7112000"/>
            <a:chExt cx="1625600" cy="7239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7112000"/>
              <a:ext cx="1625600" cy="7239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1638300" y="73533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FSM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3302000" y="4953454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RAM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내부에 기능을 구현했지만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,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 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Data Path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에서 구현했더라면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289300" y="61087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spc="-100" dirty="0" smtClean="0">
                <a:solidFill>
                  <a:srgbClr val="595042"/>
                </a:solidFill>
                <a:ea typeface="Pretendard Medium"/>
              </a:rPr>
              <a:t>Top 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모듈에서 신호를 연결해 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wire Delay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증가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143250" y="7242175"/>
            <a:ext cx="6997700" cy="1187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spc="-100" dirty="0" smtClean="0">
                <a:solidFill>
                  <a:srgbClr val="595042"/>
                </a:solidFill>
                <a:latin typeface="Pretendard Medium"/>
              </a:rPr>
              <a:t>2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중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case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문을 사용해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Combination Delay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증가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 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Control Unit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에서 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FSM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상태로 제어 했더라면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Strategy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아쉬운 점 및 구현 아이디어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9050" y="2354972"/>
            <a:ext cx="6521450" cy="67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780"/>
          <a:stretch/>
        </p:blipFill>
        <p:spPr>
          <a:xfrm>
            <a:off x="146283" y="3695700"/>
            <a:ext cx="8832617" cy="579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6468"/>
          <a:stretch/>
        </p:blipFill>
        <p:spPr>
          <a:xfrm>
            <a:off x="9220200" y="419100"/>
            <a:ext cx="8801903" cy="9850843"/>
          </a:xfrm>
          <a:prstGeom prst="rect">
            <a:avLst/>
          </a:prstGeom>
        </p:spPr>
      </p:pic>
      <p:sp>
        <p:nvSpPr>
          <p:cNvPr id="4" name="TextBox 40"/>
          <p:cNvSpPr txBox="1"/>
          <p:nvPr/>
        </p:nvSpPr>
        <p:spPr>
          <a:xfrm>
            <a:off x="1143000" y="18669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FSM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에서 </a:t>
            </a: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signal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제어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434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717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4013200"/>
            <a:ext cx="4914900" cy="4914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936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구조적 사고 향상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936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컴퓨터 구조의 이론을 실제 동작에 적용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모듈화를 이용해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CYPU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를 설계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36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다양한 구현 방법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936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같은 결과를 내기 위한 설계 방식의 다양함을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팀원들을 통해 배울 수 있었음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622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명령어 흐름 파악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92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명령어 </a:t>
            </a: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Type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별 동작 원리를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직접 설계함으로써 직관적으로 이해함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효율적 설계 고민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Data Sizing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을 위한 모듈을 구상하며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다양한 방식을 고민함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4038600"/>
            <a:ext cx="2235200" cy="223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4038600"/>
            <a:ext cx="2235200" cy="2235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803900" y="44958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0" y="44958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6692900"/>
            <a:ext cx="2235200" cy="223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6692900"/>
            <a:ext cx="2235200" cy="2235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803900" y="71120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0" y="71120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5100" y="16637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2095500"/>
            <a:ext cx="902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설계 과정에서 배운 점과 느낀 점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5341600" y="941705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8050" y="4813300"/>
            <a:ext cx="1193800" cy="1193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7378700"/>
            <a:ext cx="1219200" cy="12192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8750" y="4740275"/>
            <a:ext cx="1339850" cy="13398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0900" y="7315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23" name="TextBox 23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  <p:extLst>
      <p:ext uri="{BB962C8B-B14F-4D97-AF65-F5344CB8AC3E}">
        <p14:creationId xmlns:p14="http://schemas.microsoft.com/office/powerpoint/2010/main" val="41354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5300"/>
            <a:ext cx="6230219" cy="90690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9" y="1409700"/>
            <a:ext cx="6525536" cy="24673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896100"/>
            <a:ext cx="7954485" cy="1629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68" y="4457700"/>
            <a:ext cx="8030696" cy="163852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172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739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구현 환경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11095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586521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38700" y="16510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구현환경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9" name="Picture 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63700" y="4673600"/>
            <a:ext cx="14960600" cy="1435100"/>
          </a:xfrm>
          <a:prstGeom prst="rect">
            <a:avLst/>
          </a:prstGeom>
        </p:spPr>
      </p:pic>
      <p:pic>
        <p:nvPicPr>
          <p:cNvPr id="51" name="Picture 1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663700" y="6769100"/>
            <a:ext cx="14960600" cy="8128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643812" y="4381500"/>
            <a:ext cx="2959100" cy="4305300"/>
            <a:chOff x="9550400" y="4381500"/>
            <a:chExt cx="2959100" cy="4305300"/>
          </a:xfrm>
        </p:grpSpPr>
        <p:sp>
          <p:nvSpPr>
            <p:cNvPr id="54" name="TextBox 22"/>
            <p:cNvSpPr txBox="1"/>
            <p:nvPr/>
          </p:nvSpPr>
          <p:spPr>
            <a:xfrm>
              <a:off x="100330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합성</a:t>
              </a:r>
              <a:endParaRPr lang="en-US" dirty="0"/>
            </a:p>
          </p:txBody>
        </p:sp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3000" y="4381500"/>
              <a:ext cx="1993900" cy="2006600"/>
            </a:xfrm>
            <a:prstGeom prst="rect">
              <a:avLst/>
            </a:prstGeom>
          </p:spPr>
        </p:pic>
        <p:sp>
          <p:nvSpPr>
            <p:cNvPr id="70" name="TextBox 9"/>
            <p:cNvSpPr txBox="1"/>
            <p:nvPr/>
          </p:nvSpPr>
          <p:spPr>
            <a:xfrm>
              <a:off x="95504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en-US" sz="1900" b="0" i="0" u="none" strike="noStrike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Synthesis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3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897" y="4629394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925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10528697" y="4438484"/>
            <a:ext cx="2959100" cy="4305300"/>
            <a:chOff x="13335000" y="4381500"/>
            <a:chExt cx="2959100" cy="4305300"/>
          </a:xfrm>
        </p:grpSpPr>
        <p:sp>
          <p:nvSpPr>
            <p:cNvPr id="55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테스트 환경</a:t>
              </a:r>
              <a:endParaRPr lang="en-US" dirty="0"/>
            </a:p>
          </p:txBody>
        </p:sp>
        <p:pic>
          <p:nvPicPr>
            <p:cNvPr id="7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17600" y="4381500"/>
              <a:ext cx="1993900" cy="2006600"/>
            </a:xfrm>
            <a:prstGeom prst="rect">
              <a:avLst/>
            </a:prstGeom>
          </p:spPr>
        </p:pic>
        <p:sp>
          <p:nvSpPr>
            <p:cNvPr id="72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ROM</a:t>
              </a:r>
              <a:r>
                <a:rPr lang="ko-KR" alt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기반 테스트 벤치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3244" y="4769432"/>
              <a:ext cx="1142612" cy="114261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981200" y="4381500"/>
            <a:ext cx="2959100" cy="4305300"/>
            <a:chOff x="1981200" y="4381500"/>
            <a:chExt cx="2959100" cy="4305300"/>
          </a:xfrm>
        </p:grpSpPr>
        <p:sp>
          <p:nvSpPr>
            <p:cNvPr id="52" name="TextBox 20"/>
            <p:cNvSpPr txBox="1"/>
            <p:nvPr/>
          </p:nvSpPr>
          <p:spPr>
            <a:xfrm>
              <a:off x="24638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설계 언어</a:t>
              </a:r>
              <a:endParaRPr lang="en-US" dirty="0"/>
            </a:p>
          </p:txBody>
        </p:sp>
        <p:pic>
          <p:nvPicPr>
            <p:cNvPr id="65" name="Picture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3800" y="4381500"/>
              <a:ext cx="1993900" cy="2006600"/>
            </a:xfrm>
            <a:prstGeom prst="rect">
              <a:avLst/>
            </a:prstGeom>
          </p:spPr>
        </p:pic>
        <p:sp>
          <p:nvSpPr>
            <p:cNvPr id="66" name="TextBox 5"/>
            <p:cNvSpPr txBox="1"/>
            <p:nvPr/>
          </p:nvSpPr>
          <p:spPr>
            <a:xfrm>
              <a:off x="19812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SystemVerilog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368" y="4629394"/>
              <a:ext cx="1446163" cy="1562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860925" y="4381500"/>
            <a:ext cx="2959100" cy="4305300"/>
            <a:chOff x="5765800" y="4381500"/>
            <a:chExt cx="2959100" cy="4305300"/>
          </a:xfrm>
        </p:grpSpPr>
        <p:sp>
          <p:nvSpPr>
            <p:cNvPr id="53" name="TextBox 21"/>
            <p:cNvSpPr txBox="1"/>
            <p:nvPr/>
          </p:nvSpPr>
          <p:spPr>
            <a:xfrm>
              <a:off x="62484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개발 툴</a:t>
              </a:r>
              <a:endParaRPr lang="en-US" dirty="0"/>
            </a:p>
          </p:txBody>
        </p:sp>
        <p:pic>
          <p:nvPicPr>
            <p:cNvPr id="67" name="Picture 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48400" y="4381500"/>
              <a:ext cx="1993900" cy="2006600"/>
            </a:xfrm>
            <a:prstGeom prst="rect">
              <a:avLst/>
            </a:prstGeom>
          </p:spPr>
        </p:pic>
        <p:sp>
          <p:nvSpPr>
            <p:cNvPr id="68" name="TextBox 7"/>
            <p:cNvSpPr txBox="1"/>
            <p:nvPr/>
          </p:nvSpPr>
          <p:spPr>
            <a:xfrm>
              <a:off x="57658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altLang="ko-KR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altLang="ko-KR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2020.2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5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297" y="4665426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156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13983098" y="4425576"/>
            <a:ext cx="1981200" cy="200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3487797" y="7003676"/>
            <a:ext cx="2959100" cy="1727200"/>
            <a:chOff x="13335000" y="6959600"/>
            <a:chExt cx="2959100" cy="1727200"/>
          </a:xfrm>
        </p:grpSpPr>
        <p:sp>
          <p:nvSpPr>
            <p:cNvPr id="81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 smtClean="0"/>
                <a:t>코딩 툴</a:t>
              </a:r>
              <a:endParaRPr lang="en-US" dirty="0"/>
            </a:p>
          </p:txBody>
        </p:sp>
        <p:sp>
          <p:nvSpPr>
            <p:cNvPr id="83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VS Code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</p:grpSp>
      <p:pic>
        <p:nvPicPr>
          <p:cNvPr id="1026" name="Picture 2" descr="Visual Studio Code - Wikipedi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335" y="4904218"/>
            <a:ext cx="1096726" cy="1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3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09218" y="7198311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356074" y="126995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849600" y="9454243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8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14234218" y="6423611"/>
            <a:ext cx="317500" cy="330200"/>
          </a:xfrm>
          <a:prstGeom prst="rect">
            <a:avLst/>
          </a:prstGeom>
        </p:spPr>
      </p:pic>
      <p:sp>
        <p:nvSpPr>
          <p:cNvPr id="59" name="TextBox 24"/>
          <p:cNvSpPr txBox="1"/>
          <p:nvPr/>
        </p:nvSpPr>
        <p:spPr>
          <a:xfrm>
            <a:off x="13555949" y="8256706"/>
            <a:ext cx="358829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LU, AU, J, JL type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AC9D632-0688-272D-8634-82E1FD71BCF5}"/>
              </a:ext>
            </a:extLst>
          </p:cNvPr>
          <p:cNvGrpSpPr/>
          <p:nvPr/>
        </p:nvGrpSpPr>
        <p:grpSpPr>
          <a:xfrm>
            <a:off x="10969171" y="7930497"/>
            <a:ext cx="2961582" cy="1132404"/>
            <a:chOff x="11709400" y="8750300"/>
            <a:chExt cx="1790700" cy="609600"/>
          </a:xfrm>
        </p:grpSpPr>
        <p:pic>
          <p:nvPicPr>
            <p:cNvPr id="61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8750300"/>
              <a:ext cx="1790700" cy="609600"/>
            </a:xfrm>
            <a:prstGeom prst="rect">
              <a:avLst/>
            </a:prstGeom>
          </p:spPr>
        </p:pic>
        <p:sp>
          <p:nvSpPr>
            <p:cNvPr id="62" name="TextBox 25"/>
            <p:cNvSpPr txBox="1"/>
            <p:nvPr/>
          </p:nvSpPr>
          <p:spPr>
            <a:xfrm>
              <a:off x="11709400" y="88900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400" b="1" dirty="0">
                  <a:solidFill>
                    <a:srgbClr val="8B9ADB"/>
                  </a:solidFill>
                </a:rPr>
                <a:t>T</a:t>
              </a:r>
              <a:r>
                <a:rPr lang="en-US" sz="4400" b="1" i="0" u="none" strike="noStrike" dirty="0" smtClean="0">
                  <a:solidFill>
                    <a:srgbClr val="8B9ADB"/>
                  </a:solidFill>
                </a:rPr>
                <a:t>he </a:t>
              </a:r>
              <a:r>
                <a:rPr lang="en-US" sz="4000" b="1" i="0" u="none" strike="noStrike" dirty="0" err="1" smtClean="0">
                  <a:solidFill>
                    <a:srgbClr val="8B9ADB"/>
                  </a:solidFill>
                </a:rPr>
                <a:t>Otrher</a:t>
              </a:r>
              <a:endParaRPr lang="en-US" sz="44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002B3A-F665-4CEE-2C71-A45D4DC5024C}"/>
              </a:ext>
            </a:extLst>
          </p:cNvPr>
          <p:cNvGrpSpPr/>
          <p:nvPr/>
        </p:nvGrpSpPr>
        <p:grpSpPr>
          <a:xfrm>
            <a:off x="5922540" y="7020511"/>
            <a:ext cx="1790700" cy="609600"/>
            <a:chOff x="11709400" y="7899400"/>
            <a:chExt cx="1790700" cy="609600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C2E163D8-71FC-3194-D3BF-32BB94D6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1C946A60-D5E3-E922-9E4F-DA9DACBB1D5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I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D2FE16-34C7-38A2-DC0C-FB424178A711}"/>
              </a:ext>
            </a:extLst>
          </p:cNvPr>
          <p:cNvGrpSpPr/>
          <p:nvPr/>
        </p:nvGrpSpPr>
        <p:grpSpPr>
          <a:xfrm>
            <a:off x="5979493" y="5643831"/>
            <a:ext cx="1790700" cy="609600"/>
            <a:chOff x="11709400" y="7899400"/>
            <a:chExt cx="1790700" cy="609600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541D918B-B875-1ECE-C73A-5944AD4B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BDB3F0E4-F9D4-8FB5-A6EF-3C6949CFFDE6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000" b="1" dirty="0">
                  <a:solidFill>
                    <a:srgbClr val="8B9ADB"/>
                  </a:solidFill>
                </a:rPr>
                <a:t>R type</a:t>
              </a:r>
              <a:endParaRPr lang="en-US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6EE807-B94A-42B7-BD9E-B8A31B14CE19}"/>
              </a:ext>
            </a:extLst>
          </p:cNvPr>
          <p:cNvGrpSpPr/>
          <p:nvPr/>
        </p:nvGrpSpPr>
        <p:grpSpPr>
          <a:xfrm>
            <a:off x="5964979" y="8201611"/>
            <a:ext cx="1790700" cy="609600"/>
            <a:chOff x="11709400" y="7899400"/>
            <a:chExt cx="1790700" cy="609600"/>
          </a:xfrm>
        </p:grpSpPr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9BDAECA0-FE65-44F8-F31A-C4B4FE2E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4A9B4CF5-A55A-94F5-76DC-92A5EC386F6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B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76" name="TextBox 5">
            <a:extLst>
              <a:ext uri="{FF2B5EF4-FFF2-40B4-BE49-F238E27FC236}">
                <a16:creationId xmlns:a16="http://schemas.microsoft.com/office/drawing/2014/main" id="{61B161A6-7359-F164-2687-AE1E8F161CA5}"/>
              </a:ext>
            </a:extLst>
          </p:cNvPr>
          <p:cNvSpPr txBox="1"/>
          <p:nvPr/>
        </p:nvSpPr>
        <p:spPr>
          <a:xfrm>
            <a:off x="7933479" y="828035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Branch</a:t>
            </a:r>
            <a:endParaRPr lang="ko-KR" sz="25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8CD49CB1-6B5A-893E-3628-1AD1165F7366}"/>
              </a:ext>
            </a:extLst>
          </p:cNvPr>
          <p:cNvSpPr txBox="1"/>
          <p:nvPr/>
        </p:nvSpPr>
        <p:spPr>
          <a:xfrm>
            <a:off x="7947993" y="57327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Register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8" name="TextBox 5">
            <a:extLst>
              <a:ext uri="{FF2B5EF4-FFF2-40B4-BE49-F238E27FC236}">
                <a16:creationId xmlns:a16="http://schemas.microsoft.com/office/drawing/2014/main" id="{DCD01D82-A2E2-9368-0EAC-60485C3D534A}"/>
              </a:ext>
            </a:extLst>
          </p:cNvPr>
          <p:cNvSpPr txBox="1"/>
          <p:nvPr/>
        </p:nvSpPr>
        <p:spPr>
          <a:xfrm>
            <a:off x="7891040" y="710687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Immediate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13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326798" y="1049213"/>
            <a:ext cx="8389804" cy="404348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7147719" y="4282153"/>
            <a:ext cx="2740783" cy="74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Instruction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2" name="TextBox 8"/>
          <p:cNvSpPr txBox="1"/>
          <p:nvPr/>
        </p:nvSpPr>
        <p:spPr>
          <a:xfrm>
            <a:off x="7556775" y="2317289"/>
            <a:ext cx="1924685" cy="782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88" name="TextBox 5"/>
          <p:cNvSpPr txBox="1"/>
          <p:nvPr/>
        </p:nvSpPr>
        <p:spPr>
          <a:xfrm>
            <a:off x="12814300" y="57200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Load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D4FE75A-076A-556C-664F-03033E9E9F50}"/>
              </a:ext>
            </a:extLst>
          </p:cNvPr>
          <p:cNvGrpSpPr/>
          <p:nvPr/>
        </p:nvGrpSpPr>
        <p:grpSpPr>
          <a:xfrm>
            <a:off x="10845800" y="5636211"/>
            <a:ext cx="1790700" cy="609600"/>
            <a:chOff x="11709400" y="7899400"/>
            <a:chExt cx="1790700" cy="609600"/>
          </a:xfrm>
        </p:grpSpPr>
        <p:pic>
          <p:nvPicPr>
            <p:cNvPr id="90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1" name="TextBox 6"/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L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0AE2FC-CE93-1673-B2FA-29DCC207BC79}"/>
              </a:ext>
            </a:extLst>
          </p:cNvPr>
          <p:cNvGrpSpPr/>
          <p:nvPr/>
        </p:nvGrpSpPr>
        <p:grpSpPr>
          <a:xfrm>
            <a:off x="10845800" y="6939231"/>
            <a:ext cx="1790700" cy="609600"/>
            <a:chOff x="11709400" y="7899400"/>
            <a:chExt cx="1790700" cy="609600"/>
          </a:xfrm>
        </p:grpSpPr>
        <p:pic>
          <p:nvPicPr>
            <p:cNvPr id="93" name="Picture 4">
              <a:extLst>
                <a:ext uri="{FF2B5EF4-FFF2-40B4-BE49-F238E27FC236}">
                  <a16:creationId xmlns:a16="http://schemas.microsoft.com/office/drawing/2014/main" id="{91D318BD-0ED9-01EB-3452-B86FE06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4" name="TextBox 6">
              <a:extLst>
                <a:ext uri="{FF2B5EF4-FFF2-40B4-BE49-F238E27FC236}">
                  <a16:creationId xmlns:a16="http://schemas.microsoft.com/office/drawing/2014/main" id="{3CCEE30E-3E4A-816F-B7BD-BDA73C7A475F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S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95" name="TextBox 5">
            <a:extLst>
              <a:ext uri="{FF2B5EF4-FFF2-40B4-BE49-F238E27FC236}">
                <a16:creationId xmlns:a16="http://schemas.microsoft.com/office/drawing/2014/main" id="{248CA9FA-E384-ADFD-4A6C-1F94E672B3D7}"/>
              </a:ext>
            </a:extLst>
          </p:cNvPr>
          <p:cNvSpPr txBox="1"/>
          <p:nvPr/>
        </p:nvSpPr>
        <p:spPr>
          <a:xfrm>
            <a:off x="12814300" y="702051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Store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44" name="Picture 3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897559" y="5448300"/>
            <a:ext cx="4675625" cy="347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02913" y="6313765"/>
            <a:ext cx="3993209" cy="1416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type</a:t>
            </a:r>
            <a:r>
              <a:rPr lang="ko-KR" altLang="en-US" sz="3600" dirty="0" smtClean="0">
                <a:solidFill>
                  <a:srgbClr val="363636"/>
                </a:solidFill>
              </a:rPr>
              <a:t> </a:t>
            </a:r>
            <a:endParaRPr lang="en-US" altLang="ko-KR" sz="3600" dirty="0" smtClean="0">
              <a:solidFill>
                <a:srgbClr val="363636"/>
              </a:solidFill>
            </a:endParaRPr>
          </a:p>
          <a:p>
            <a:pPr lvl="0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instruction </a:t>
            </a:r>
            <a:r>
              <a:rPr lang="en-US" altLang="ko-KR" sz="3600" dirty="0" err="1">
                <a:solidFill>
                  <a:srgbClr val="363636"/>
                </a:solidFill>
              </a:rPr>
              <a:t>datapath</a:t>
            </a:r>
            <a:endParaRPr lang="en-US" altLang="ko-KR" sz="3600" dirty="0"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1895</Words>
  <Application>Microsoft Office PowerPoint</Application>
  <PresentationFormat>사용자 지정</PresentationFormat>
  <Paragraphs>958</Paragraphs>
  <Slides>58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Calibri</vt:lpstr>
      <vt:lpstr>Wingdings</vt:lpstr>
      <vt:lpstr>Pretendard SemiBold</vt:lpstr>
      <vt:lpstr>맑은 고딕</vt:lpstr>
      <vt:lpstr>Cormorant SemiBold</vt:lpstr>
      <vt:lpstr>Pretendard Medium</vt:lpstr>
      <vt:lpstr>Arial</vt:lpstr>
      <vt:lpstr>Cormorant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50</cp:revision>
  <dcterms:created xsi:type="dcterms:W3CDTF">2006-08-16T00:00:00Z</dcterms:created>
  <dcterms:modified xsi:type="dcterms:W3CDTF">2025-08-25T05:51:10Z</dcterms:modified>
</cp:coreProperties>
</file>